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56" r:id="rId2"/>
    <p:sldId id="257" r:id="rId3"/>
    <p:sldId id="507" r:id="rId4"/>
    <p:sldId id="508" r:id="rId5"/>
    <p:sldId id="509" r:id="rId6"/>
    <p:sldId id="510" r:id="rId7"/>
    <p:sldId id="512" r:id="rId8"/>
    <p:sldId id="513" r:id="rId9"/>
    <p:sldId id="514" r:id="rId10"/>
    <p:sldId id="511" r:id="rId11"/>
    <p:sldId id="515" r:id="rId12"/>
    <p:sldId id="517" r:id="rId13"/>
    <p:sldId id="516" r:id="rId14"/>
    <p:sldId id="518" r:id="rId15"/>
    <p:sldId id="479" r:id="rId16"/>
    <p:sldId id="411" r:id="rId17"/>
    <p:sldId id="412" r:id="rId18"/>
    <p:sldId id="413" r:id="rId19"/>
    <p:sldId id="415" r:id="rId20"/>
    <p:sldId id="417" r:id="rId21"/>
    <p:sldId id="519" r:id="rId22"/>
    <p:sldId id="521" r:id="rId23"/>
    <p:sldId id="520" r:id="rId24"/>
    <p:sldId id="522" r:id="rId25"/>
    <p:sldId id="523" r:id="rId26"/>
    <p:sldId id="524" r:id="rId27"/>
    <p:sldId id="525" r:id="rId28"/>
    <p:sldId id="526" r:id="rId29"/>
    <p:sldId id="429" r:id="rId30"/>
    <p:sldId id="480" r:id="rId31"/>
    <p:sldId id="527" r:id="rId32"/>
    <p:sldId id="530" r:id="rId33"/>
    <p:sldId id="528" r:id="rId34"/>
    <p:sldId id="529" r:id="rId35"/>
    <p:sldId id="531" r:id="rId36"/>
    <p:sldId id="542" r:id="rId37"/>
    <p:sldId id="532" r:id="rId38"/>
    <p:sldId id="481" r:id="rId39"/>
    <p:sldId id="490" r:id="rId40"/>
    <p:sldId id="533" r:id="rId41"/>
    <p:sldId id="489" r:id="rId42"/>
    <p:sldId id="495" r:id="rId43"/>
    <p:sldId id="482" r:id="rId44"/>
    <p:sldId id="391" r:id="rId45"/>
    <p:sldId id="535" r:id="rId46"/>
    <p:sldId id="536" r:id="rId47"/>
    <p:sldId id="537" r:id="rId48"/>
    <p:sldId id="539" r:id="rId49"/>
    <p:sldId id="400" r:id="rId50"/>
    <p:sldId id="534" r:id="rId51"/>
    <p:sldId id="449" r:id="rId52"/>
    <p:sldId id="450" r:id="rId53"/>
    <p:sldId id="451" r:id="rId54"/>
    <p:sldId id="540" r:id="rId55"/>
    <p:sldId id="454" r:id="rId56"/>
    <p:sldId id="483" r:id="rId57"/>
    <p:sldId id="496" r:id="rId58"/>
    <p:sldId id="497" r:id="rId59"/>
    <p:sldId id="498" r:id="rId60"/>
    <p:sldId id="501" r:id="rId61"/>
    <p:sldId id="502" r:id="rId62"/>
    <p:sldId id="503" r:id="rId63"/>
    <p:sldId id="504" r:id="rId64"/>
    <p:sldId id="541" r:id="rId65"/>
    <p:sldId id="505" r:id="rId66"/>
    <p:sldId id="506" r:id="rId67"/>
    <p:sldId id="484" r:id="rId68"/>
    <p:sldId id="329" r:id="rId6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lch, Antonia" initials="WA" lastIdx="1" clrIdx="0">
    <p:extLst>
      <p:ext uri="{19B8F6BF-5375-455C-9EA6-DF929625EA0E}">
        <p15:presenceInfo xmlns:p15="http://schemas.microsoft.com/office/powerpoint/2012/main" userId="S-1-5-21-1421196650-3515592791-1849649023-1147" providerId="AD"/>
      </p:ext>
    </p:extLst>
  </p:cmAuthor>
  <p:cmAuthor id="2" name="Walch, Antonia" initials="WA [2]" lastIdx="1" clrIdx="1">
    <p:extLst>
      <p:ext uri="{19B8F6BF-5375-455C-9EA6-DF929625EA0E}">
        <p15:presenceInfo xmlns:p15="http://schemas.microsoft.com/office/powerpoint/2012/main" userId="Walch, Anton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95268" autoAdjust="0"/>
  </p:normalViewPr>
  <p:slideViewPr>
    <p:cSldViewPr snapToGrid="0">
      <p:cViewPr varScale="1">
        <p:scale>
          <a:sx n="110" d="100"/>
          <a:sy n="110" d="100"/>
        </p:scale>
        <p:origin x="462" y="96"/>
      </p:cViewPr>
      <p:guideLst/>
    </p:cSldViewPr>
  </p:slideViewPr>
  <p:outlineViewPr>
    <p:cViewPr>
      <p:scale>
        <a:sx n="33" d="100"/>
        <a:sy n="33" d="100"/>
      </p:scale>
      <p:origin x="0" y="-1527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5-10-02T17:59:29.121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928FC-1E5A-48CC-A2DF-725E7CA45825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EC1C0-B6B4-4609-B36A-2B838480EB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26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CA70E-51DC-4BFA-AD9B-FA3148468FDF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57D7D-61A7-4901-8A63-3625B2088F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4064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Ablauf vorstellen: </a:t>
            </a:r>
            <a:br>
              <a:rPr lang="de-DE" dirty="0"/>
            </a:br>
            <a:r>
              <a:rPr lang="de-DE" dirty="0"/>
              <a:t>Warum:</a:t>
            </a:r>
            <a:r>
              <a:rPr lang="de-DE" baseline="0" dirty="0"/>
              <a:t> </a:t>
            </a:r>
            <a:r>
              <a:rPr lang="de-DE" dirty="0"/>
              <a:t>Bürgerversammlung nach jedem Tagesordnungspunkt</a:t>
            </a:r>
            <a:r>
              <a:rPr lang="de-DE" baseline="0" dirty="0"/>
              <a:t> die Gelegenheit zum </a:t>
            </a:r>
            <a:r>
              <a:rPr lang="de-DE" baseline="0" dirty="0" err="1"/>
              <a:t>meinungsaustausch</a:t>
            </a:r>
            <a:r>
              <a:rPr lang="de-DE" baseline="0" dirty="0"/>
              <a:t>, Fragen stellen. </a:t>
            </a:r>
          </a:p>
          <a:p>
            <a:r>
              <a:rPr lang="de-DE" baseline="0" dirty="0"/>
              <a:t>Bitte heben Sie dafür die Hand. Unten in Leiste „Reaktionen“ Funktion Hand heben, dann rufe ich Sie auf. </a:t>
            </a:r>
          </a:p>
          <a:p>
            <a:r>
              <a:rPr lang="de-DE" baseline="0" dirty="0"/>
              <a:t>Jeder Wortbeitrag darf max. 2 Minuten dauern, damit wir bei der Vielzahl der alles behandeln können. </a:t>
            </a:r>
          </a:p>
          <a:p>
            <a:endParaRPr lang="de-DE" baseline="0" dirty="0"/>
          </a:p>
          <a:p>
            <a:r>
              <a:rPr lang="de-DE" baseline="0" dirty="0"/>
              <a:t>Bitte nennen Sie vor Ihrer Wortmeldung Ihren Namen und Ihren Wohnort (Sternenfels/Diefenbach)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228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885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Ablauf vorstellen: </a:t>
            </a:r>
            <a:br>
              <a:rPr lang="de-DE" dirty="0"/>
            </a:br>
            <a:r>
              <a:rPr lang="de-DE" dirty="0"/>
              <a:t>Warum:</a:t>
            </a:r>
            <a:r>
              <a:rPr lang="de-DE" baseline="0" dirty="0"/>
              <a:t> </a:t>
            </a:r>
            <a:r>
              <a:rPr lang="de-DE" dirty="0"/>
              <a:t>Bürgerversammlung nach jedem Tagesordnungspunkt</a:t>
            </a:r>
            <a:r>
              <a:rPr lang="de-DE" baseline="0" dirty="0"/>
              <a:t> die Gelegenheit zum </a:t>
            </a:r>
            <a:r>
              <a:rPr lang="de-DE" baseline="0" dirty="0" err="1"/>
              <a:t>meinungsaustausch</a:t>
            </a:r>
            <a:r>
              <a:rPr lang="de-DE" baseline="0" dirty="0"/>
              <a:t>, Fragen stellen. </a:t>
            </a:r>
          </a:p>
          <a:p>
            <a:r>
              <a:rPr lang="de-DE" baseline="0" dirty="0"/>
              <a:t>Bitte heben Sie dafür die Hand. Unten in Leiste „Reaktionen“ Funktion Hand heben, dann rufe ich Sie auf. </a:t>
            </a:r>
          </a:p>
          <a:p>
            <a:r>
              <a:rPr lang="de-DE" baseline="0" dirty="0"/>
              <a:t>Jeder Wortbeitrag darf max. 2 Minuten dauern, damit wir bei der Vielzahl der alles behandeln können. </a:t>
            </a:r>
          </a:p>
          <a:p>
            <a:endParaRPr lang="de-DE" baseline="0" dirty="0"/>
          </a:p>
          <a:p>
            <a:r>
              <a:rPr lang="de-DE" baseline="0" dirty="0"/>
              <a:t>Bitte nennen Sie vor Ihrer Wortmeldung Ihren Namen und Ihren Wohnort (Sternenfels/Diefenbach)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82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264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Ablauf vorstellen: </a:t>
            </a:r>
            <a:br>
              <a:rPr lang="de-DE" dirty="0"/>
            </a:br>
            <a:r>
              <a:rPr lang="de-DE" dirty="0"/>
              <a:t>Warum:</a:t>
            </a:r>
            <a:r>
              <a:rPr lang="de-DE" baseline="0" dirty="0"/>
              <a:t> </a:t>
            </a:r>
            <a:r>
              <a:rPr lang="de-DE" dirty="0"/>
              <a:t>Bürgerversammlung nach jedem Tagesordnungspunkt</a:t>
            </a:r>
            <a:r>
              <a:rPr lang="de-DE" baseline="0" dirty="0"/>
              <a:t> die Gelegenheit zum </a:t>
            </a:r>
            <a:r>
              <a:rPr lang="de-DE" baseline="0" dirty="0" err="1"/>
              <a:t>meinungsaustausch</a:t>
            </a:r>
            <a:r>
              <a:rPr lang="de-DE" baseline="0" dirty="0"/>
              <a:t>, Fragen stellen. </a:t>
            </a:r>
          </a:p>
          <a:p>
            <a:r>
              <a:rPr lang="de-DE" baseline="0" dirty="0"/>
              <a:t>Bitte heben Sie dafür die Hand. Unten in Leiste „Reaktionen“ Funktion Hand heben, dann rufe ich Sie auf. </a:t>
            </a:r>
          </a:p>
          <a:p>
            <a:r>
              <a:rPr lang="de-DE" baseline="0" dirty="0"/>
              <a:t>Jeder Wortbeitrag darf max. 2 Minuten dauern, damit wir bei der Vielzahl der alles behandeln können. </a:t>
            </a:r>
          </a:p>
          <a:p>
            <a:endParaRPr lang="de-DE" baseline="0" dirty="0"/>
          </a:p>
          <a:p>
            <a:r>
              <a:rPr lang="de-DE" baseline="0" dirty="0"/>
              <a:t>Bitte nennen Sie vor Ihrer Wortmeldung Ihren Namen und Ihren Wohnort (Sternenfels/Diefenbach)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708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Achtung § !3 B </a:t>
            </a:r>
            <a:r>
              <a:rPr lang="de-DE" dirty="0" err="1"/>
              <a:t>BaugB</a:t>
            </a:r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898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Neues Baugebiet,</a:t>
            </a:r>
            <a:r>
              <a:rPr lang="de-DE" baseline="0" dirty="0"/>
              <a:t> hier haben wir den 1. Städtebaulichen Entwurf, der bereits </a:t>
            </a:r>
            <a:r>
              <a:rPr lang="de-DE" baseline="0" dirty="0" err="1"/>
              <a:t>Nafang</a:t>
            </a:r>
            <a:r>
              <a:rPr lang="de-DE" baseline="0" dirty="0"/>
              <a:t> des Jahres auch </a:t>
            </a:r>
            <a:r>
              <a:rPr lang="de-DE" baseline="0" dirty="0" err="1"/>
              <a:t>ertsmals</a:t>
            </a:r>
            <a:r>
              <a:rPr lang="de-DE" baseline="0" dirty="0"/>
              <a:t> Eigentümern vorgestellt wurde. </a:t>
            </a:r>
          </a:p>
          <a:p>
            <a:r>
              <a:rPr lang="de-DE" baseline="0" dirty="0"/>
              <a:t>Auftrag </a:t>
            </a:r>
            <a:r>
              <a:rPr lang="de-DE" baseline="0" dirty="0" err="1"/>
              <a:t>wür</a:t>
            </a:r>
            <a:r>
              <a:rPr lang="de-DE" baseline="0" dirty="0"/>
              <a:t> weitere Planungen an Ingenieurbüros verteilt. </a:t>
            </a:r>
          </a:p>
          <a:p>
            <a:r>
              <a:rPr lang="de-DE" baseline="0" dirty="0"/>
              <a:t>Aktuell Vorprüfung, damit mit gesicherter </a:t>
            </a:r>
            <a:r>
              <a:rPr lang="de-DE" baseline="0" dirty="0" err="1"/>
              <a:t>Kostenschötzung</a:t>
            </a:r>
            <a:r>
              <a:rPr lang="de-DE" baseline="0" dirty="0"/>
              <a:t> auf Eigentümer zugegangen werden kann. </a:t>
            </a:r>
          </a:p>
          <a:p>
            <a:endParaRPr lang="de-DE" baseline="0" dirty="0"/>
          </a:p>
          <a:p>
            <a:r>
              <a:rPr lang="de-DE" baseline="0" dirty="0"/>
              <a:t>Insgesamt </a:t>
            </a:r>
            <a:r>
              <a:rPr lang="de-DE" baseline="0" dirty="0" err="1"/>
              <a:t>wichig</a:t>
            </a:r>
            <a:r>
              <a:rPr lang="de-DE" baseline="0" dirty="0"/>
              <a:t>: </a:t>
            </a:r>
            <a:r>
              <a:rPr lang="de-DE" baseline="0" dirty="0" err="1"/>
              <a:t>vershciedene</a:t>
            </a:r>
            <a:r>
              <a:rPr lang="de-DE" baseline="0" dirty="0"/>
              <a:t> Wohnformen sollen </a:t>
            </a:r>
            <a:r>
              <a:rPr lang="de-DE" baseline="0" dirty="0" err="1"/>
              <a:t>entstshen</a:t>
            </a:r>
            <a:r>
              <a:rPr lang="de-DE" baseline="0" dirty="0"/>
              <a:t>, </a:t>
            </a:r>
            <a:r>
              <a:rPr lang="de-DE" baseline="0" dirty="0" err="1"/>
              <a:t>verbindungswege</a:t>
            </a:r>
            <a:r>
              <a:rPr lang="de-DE" baseline="0" dirty="0"/>
              <a:t> zu fuß zum Alten Ortskern ist wichtig und Ansicht des Ortes Diefenbach mit historischem Ortskern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5911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Mitwirkungsbereitschaft in Umlegung hängt an einem zentralen Grundstück</a:t>
            </a:r>
            <a:r>
              <a:rPr lang="de-DE" baseline="0" dirty="0"/>
              <a:t>, Umplanung notwendig im Bereich der oberen Grünfläche,</a:t>
            </a:r>
          </a:p>
          <a:p>
            <a:r>
              <a:rPr lang="de-DE" baseline="0" dirty="0"/>
              <a:t>Neue Abstimmung mit Angrenzern und wg. Umplanung noch </a:t>
            </a:r>
            <a:r>
              <a:rPr lang="de-DE" baseline="0" dirty="0" err="1"/>
              <a:t>mals</a:t>
            </a:r>
            <a:r>
              <a:rPr lang="de-DE" baseline="0" dirty="0"/>
              <a:t> eine Offenlegung voraussichtlich nächste Woche im </a:t>
            </a:r>
            <a:r>
              <a:rPr lang="de-DE" baseline="0" dirty="0" smtClean="0"/>
              <a:t>GR, </a:t>
            </a:r>
          </a:p>
          <a:p>
            <a:r>
              <a:rPr lang="de-DE" baseline="0" dirty="0" smtClean="0"/>
              <a:t>Fokus auf die beiden vorherigen Gebiete </a:t>
            </a:r>
            <a:endParaRPr lang="de-DE" baseline="0" dirty="0"/>
          </a:p>
          <a:p>
            <a:r>
              <a:rPr lang="de-DE" baseline="0" dirty="0" err="1"/>
              <a:t>Planunsgrecht</a:t>
            </a:r>
            <a:r>
              <a:rPr lang="de-DE" baseline="0" dirty="0"/>
              <a:t> geschaffen, dann Umlegung </a:t>
            </a:r>
          </a:p>
          <a:p>
            <a:endParaRPr lang="de-DE" baseline="0" dirty="0"/>
          </a:p>
          <a:p>
            <a:r>
              <a:rPr lang="de-DE" baseline="0" dirty="0"/>
              <a:t>Im kommenden Jahr bauen!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41300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Ablauf vorstellen: </a:t>
            </a:r>
            <a:br>
              <a:rPr lang="de-DE" dirty="0"/>
            </a:br>
            <a:r>
              <a:rPr lang="de-DE" dirty="0"/>
              <a:t>Warum:</a:t>
            </a:r>
            <a:r>
              <a:rPr lang="de-DE" baseline="0" dirty="0"/>
              <a:t> </a:t>
            </a:r>
            <a:r>
              <a:rPr lang="de-DE" dirty="0"/>
              <a:t>Bürgerversammlung nach jedem Tagesordnungspunkt</a:t>
            </a:r>
            <a:r>
              <a:rPr lang="de-DE" baseline="0" dirty="0"/>
              <a:t> die Gelegenheit zum </a:t>
            </a:r>
            <a:r>
              <a:rPr lang="de-DE" baseline="0" dirty="0" err="1"/>
              <a:t>meinungsaustausch</a:t>
            </a:r>
            <a:r>
              <a:rPr lang="de-DE" baseline="0" dirty="0"/>
              <a:t>, Fragen stellen. </a:t>
            </a:r>
          </a:p>
          <a:p>
            <a:r>
              <a:rPr lang="de-DE" baseline="0" dirty="0"/>
              <a:t>Bitte heben Sie dafür die Hand. Unten in Leiste „Reaktionen“ Funktion Hand heben, dann rufe ich Sie auf. </a:t>
            </a:r>
          </a:p>
          <a:p>
            <a:r>
              <a:rPr lang="de-DE" baseline="0" dirty="0"/>
              <a:t>Jeder Wortbeitrag darf max. 2 Minuten dauern, damit wir bei der Vielzahl der alles behandeln können. </a:t>
            </a:r>
          </a:p>
          <a:p>
            <a:endParaRPr lang="de-DE" baseline="0" dirty="0"/>
          </a:p>
          <a:p>
            <a:r>
              <a:rPr lang="de-DE" baseline="0" dirty="0"/>
              <a:t>Bitte nennen Sie vor Ihrer Wortmeldung Ihren Namen und Ihren Wohnort (Sternenfels/Diefenbach)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857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Sanierung</a:t>
            </a:r>
            <a:r>
              <a:rPr lang="de-DE" baseline="0" dirty="0" smtClean="0"/>
              <a:t> der ODS</a:t>
            </a:r>
          </a:p>
          <a:p>
            <a:r>
              <a:rPr lang="de-DE" baseline="0" dirty="0" smtClean="0"/>
              <a:t>2020 von RP Karlsruhe angeschrieben </a:t>
            </a:r>
            <a:r>
              <a:rPr lang="de-DE" baseline="0" dirty="0" smtClean="0">
                <a:sym typeface="Wingdings" panose="05000000000000000000" pitchFamily="2" charset="2"/>
              </a:rPr>
              <a:t> in den kommenden Jahren perspektivische Straßenaufbausanierung durch RP </a:t>
            </a:r>
          </a:p>
          <a:p>
            <a:r>
              <a:rPr lang="de-DE" baseline="0" dirty="0" err="1" smtClean="0">
                <a:sym typeface="Wingdings" panose="05000000000000000000" pitchFamily="2" charset="2"/>
              </a:rPr>
              <a:t>Abstimung</a:t>
            </a:r>
            <a:r>
              <a:rPr lang="de-DE" baseline="0" dirty="0" smtClean="0">
                <a:sym typeface="Wingdings" panose="05000000000000000000" pitchFamily="2" charset="2"/>
              </a:rPr>
              <a:t> mit </a:t>
            </a:r>
            <a:r>
              <a:rPr lang="de-DE" baseline="0" dirty="0" err="1" smtClean="0">
                <a:sym typeface="Wingdings" panose="05000000000000000000" pitchFamily="2" charset="2"/>
              </a:rPr>
              <a:t>Gemeinde,ob</a:t>
            </a:r>
            <a:r>
              <a:rPr lang="de-DE" baseline="0" dirty="0" smtClean="0">
                <a:sym typeface="Wingdings" panose="05000000000000000000" pitchFamily="2" charset="2"/>
              </a:rPr>
              <a:t> gemeinsame Maßnahme (Wasser/Kanal/</a:t>
            </a:r>
            <a:r>
              <a:rPr lang="de-DE" baseline="0" dirty="0" err="1" smtClean="0">
                <a:sym typeface="Wingdings" panose="05000000000000000000" pitchFamily="2" charset="2"/>
              </a:rPr>
              <a:t>strom</a:t>
            </a:r>
            <a:r>
              <a:rPr lang="de-DE" baseline="0" dirty="0" smtClean="0">
                <a:sym typeface="Wingdings" panose="05000000000000000000" pitchFamily="2" charset="2"/>
              </a:rPr>
              <a:t> Breitband)</a:t>
            </a:r>
          </a:p>
          <a:p>
            <a:r>
              <a:rPr lang="de-DE" baseline="0" dirty="0" smtClean="0">
                <a:sym typeface="Wingdings" panose="05000000000000000000" pitchFamily="2" charset="2"/>
              </a:rPr>
              <a:t>Abstimmung in den letzten Jahren erfolgt. Gemeinsames Ingenieurbüro beauftragt und gegen Kostenersatz macht Gemeinde Sanierung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8243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Sanierung</a:t>
            </a:r>
            <a:r>
              <a:rPr lang="de-DE" baseline="0" dirty="0" smtClean="0"/>
              <a:t> der ODS</a:t>
            </a:r>
          </a:p>
          <a:p>
            <a:r>
              <a:rPr lang="de-DE" baseline="0" dirty="0" smtClean="0"/>
              <a:t>2020 von RP Karlsruhe angeschrieben </a:t>
            </a:r>
            <a:r>
              <a:rPr lang="de-DE" baseline="0" dirty="0" smtClean="0">
                <a:sym typeface="Wingdings" panose="05000000000000000000" pitchFamily="2" charset="2"/>
              </a:rPr>
              <a:t> in den kommenden Jahren perspektivische Straßenaufbausanierung durch RP </a:t>
            </a:r>
          </a:p>
          <a:p>
            <a:r>
              <a:rPr lang="de-DE" baseline="0" dirty="0" err="1" smtClean="0">
                <a:sym typeface="Wingdings" panose="05000000000000000000" pitchFamily="2" charset="2"/>
              </a:rPr>
              <a:t>Abstimung</a:t>
            </a:r>
            <a:r>
              <a:rPr lang="de-DE" baseline="0" dirty="0" smtClean="0">
                <a:sym typeface="Wingdings" panose="05000000000000000000" pitchFamily="2" charset="2"/>
              </a:rPr>
              <a:t> mit </a:t>
            </a:r>
            <a:r>
              <a:rPr lang="de-DE" baseline="0" dirty="0" err="1" smtClean="0">
                <a:sym typeface="Wingdings" panose="05000000000000000000" pitchFamily="2" charset="2"/>
              </a:rPr>
              <a:t>Gemeinde,ob</a:t>
            </a:r>
            <a:r>
              <a:rPr lang="de-DE" baseline="0" dirty="0" smtClean="0">
                <a:sym typeface="Wingdings" panose="05000000000000000000" pitchFamily="2" charset="2"/>
              </a:rPr>
              <a:t> gemeinsame Maßnahme (Wasser/Kanal/</a:t>
            </a:r>
            <a:r>
              <a:rPr lang="de-DE" baseline="0" dirty="0" err="1" smtClean="0">
                <a:sym typeface="Wingdings" panose="05000000000000000000" pitchFamily="2" charset="2"/>
              </a:rPr>
              <a:t>strom</a:t>
            </a:r>
            <a:r>
              <a:rPr lang="de-DE" baseline="0" dirty="0" smtClean="0">
                <a:sym typeface="Wingdings" panose="05000000000000000000" pitchFamily="2" charset="2"/>
              </a:rPr>
              <a:t> Breitband)</a:t>
            </a:r>
          </a:p>
          <a:p>
            <a:r>
              <a:rPr lang="de-DE" baseline="0" dirty="0" smtClean="0">
                <a:sym typeface="Wingdings" panose="05000000000000000000" pitchFamily="2" charset="2"/>
              </a:rPr>
              <a:t>Abstimmung in den letzten Jahren erfolgt. Gemeinsames Ingenieurbüro beauftragt und gegen Kostenersatz macht Gemeinde Sanierung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920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23610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Sanierung</a:t>
            </a:r>
            <a:r>
              <a:rPr lang="de-DE" baseline="0" dirty="0" smtClean="0"/>
              <a:t> der ODS</a:t>
            </a:r>
          </a:p>
          <a:p>
            <a:r>
              <a:rPr lang="de-DE" baseline="0" dirty="0" smtClean="0"/>
              <a:t>2020 von RP Karlsruhe angeschrieben </a:t>
            </a:r>
            <a:r>
              <a:rPr lang="de-DE" baseline="0" dirty="0" smtClean="0">
                <a:sym typeface="Wingdings" panose="05000000000000000000" pitchFamily="2" charset="2"/>
              </a:rPr>
              <a:t> in den kommenden Jahren perspektivische Straßenaufbausanierung durch RP </a:t>
            </a:r>
          </a:p>
          <a:p>
            <a:r>
              <a:rPr lang="de-DE" baseline="0" dirty="0" err="1" smtClean="0">
                <a:sym typeface="Wingdings" panose="05000000000000000000" pitchFamily="2" charset="2"/>
              </a:rPr>
              <a:t>Abstimung</a:t>
            </a:r>
            <a:r>
              <a:rPr lang="de-DE" baseline="0" dirty="0" smtClean="0">
                <a:sym typeface="Wingdings" panose="05000000000000000000" pitchFamily="2" charset="2"/>
              </a:rPr>
              <a:t> mit </a:t>
            </a:r>
            <a:r>
              <a:rPr lang="de-DE" baseline="0" dirty="0" err="1" smtClean="0">
                <a:sym typeface="Wingdings" panose="05000000000000000000" pitchFamily="2" charset="2"/>
              </a:rPr>
              <a:t>Gemeinde,ob</a:t>
            </a:r>
            <a:r>
              <a:rPr lang="de-DE" baseline="0" dirty="0" smtClean="0">
                <a:sym typeface="Wingdings" panose="05000000000000000000" pitchFamily="2" charset="2"/>
              </a:rPr>
              <a:t> gemeinsame Maßnahme (Wasser/Kanal/</a:t>
            </a:r>
            <a:r>
              <a:rPr lang="de-DE" baseline="0" dirty="0" err="1" smtClean="0">
                <a:sym typeface="Wingdings" panose="05000000000000000000" pitchFamily="2" charset="2"/>
              </a:rPr>
              <a:t>strom</a:t>
            </a:r>
            <a:r>
              <a:rPr lang="de-DE" baseline="0" dirty="0" smtClean="0">
                <a:sym typeface="Wingdings" panose="05000000000000000000" pitchFamily="2" charset="2"/>
              </a:rPr>
              <a:t> Breitband)</a:t>
            </a:r>
          </a:p>
          <a:p>
            <a:r>
              <a:rPr lang="de-DE" baseline="0" dirty="0" smtClean="0">
                <a:sym typeface="Wingdings" panose="05000000000000000000" pitchFamily="2" charset="2"/>
              </a:rPr>
              <a:t>Abstimmung in den letzten Jahren erfolgt. Gemeinsames Ingenieurbüro beauftragt und gegen Kostenersatz macht Gemeinde Sanierung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1888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Sanierung</a:t>
            </a:r>
            <a:r>
              <a:rPr lang="de-DE" baseline="0" dirty="0" smtClean="0"/>
              <a:t> der ODS</a:t>
            </a:r>
          </a:p>
          <a:p>
            <a:r>
              <a:rPr lang="de-DE" baseline="0" dirty="0" smtClean="0"/>
              <a:t>2020 von RP Karlsruhe angeschrieben </a:t>
            </a:r>
            <a:r>
              <a:rPr lang="de-DE" baseline="0" dirty="0" smtClean="0">
                <a:sym typeface="Wingdings" panose="05000000000000000000" pitchFamily="2" charset="2"/>
              </a:rPr>
              <a:t> in den kommenden Jahren perspektivische Straßenaufbausanierung durch RP </a:t>
            </a:r>
          </a:p>
          <a:p>
            <a:r>
              <a:rPr lang="de-DE" baseline="0" dirty="0" err="1" smtClean="0">
                <a:sym typeface="Wingdings" panose="05000000000000000000" pitchFamily="2" charset="2"/>
              </a:rPr>
              <a:t>Abstimung</a:t>
            </a:r>
            <a:r>
              <a:rPr lang="de-DE" baseline="0" dirty="0" smtClean="0">
                <a:sym typeface="Wingdings" panose="05000000000000000000" pitchFamily="2" charset="2"/>
              </a:rPr>
              <a:t> mit </a:t>
            </a:r>
            <a:r>
              <a:rPr lang="de-DE" baseline="0" dirty="0" err="1" smtClean="0">
                <a:sym typeface="Wingdings" panose="05000000000000000000" pitchFamily="2" charset="2"/>
              </a:rPr>
              <a:t>Gemeinde,ob</a:t>
            </a:r>
            <a:r>
              <a:rPr lang="de-DE" baseline="0" dirty="0" smtClean="0">
                <a:sym typeface="Wingdings" panose="05000000000000000000" pitchFamily="2" charset="2"/>
              </a:rPr>
              <a:t> gemeinsame Maßnahme (Wasser/Kanal/</a:t>
            </a:r>
            <a:r>
              <a:rPr lang="de-DE" baseline="0" dirty="0" err="1" smtClean="0">
                <a:sym typeface="Wingdings" panose="05000000000000000000" pitchFamily="2" charset="2"/>
              </a:rPr>
              <a:t>strom</a:t>
            </a:r>
            <a:r>
              <a:rPr lang="de-DE" baseline="0" dirty="0" smtClean="0">
                <a:sym typeface="Wingdings" panose="05000000000000000000" pitchFamily="2" charset="2"/>
              </a:rPr>
              <a:t> Breitband)</a:t>
            </a:r>
          </a:p>
          <a:p>
            <a:r>
              <a:rPr lang="de-DE" baseline="0" dirty="0" smtClean="0">
                <a:sym typeface="Wingdings" panose="05000000000000000000" pitchFamily="2" charset="2"/>
              </a:rPr>
              <a:t>Abstimmung in den letzten Jahren erfolgt. Gemeinsames Ingenieurbüro beauftragt und gegen Kostenersatz macht Gemeinde Sanierung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350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Sanierung</a:t>
            </a:r>
            <a:r>
              <a:rPr lang="de-DE" baseline="0" dirty="0" smtClean="0"/>
              <a:t> der ODS</a:t>
            </a:r>
          </a:p>
          <a:p>
            <a:r>
              <a:rPr lang="de-DE" baseline="0" dirty="0" smtClean="0"/>
              <a:t>2020 von RP Karlsruhe angeschrieben </a:t>
            </a:r>
            <a:r>
              <a:rPr lang="de-DE" baseline="0" dirty="0" smtClean="0">
                <a:sym typeface="Wingdings" panose="05000000000000000000" pitchFamily="2" charset="2"/>
              </a:rPr>
              <a:t> in den kommenden Jahren perspektivische Straßenaufbausanierung durch RP </a:t>
            </a:r>
          </a:p>
          <a:p>
            <a:r>
              <a:rPr lang="de-DE" baseline="0" dirty="0" err="1" smtClean="0">
                <a:sym typeface="Wingdings" panose="05000000000000000000" pitchFamily="2" charset="2"/>
              </a:rPr>
              <a:t>Abstimung</a:t>
            </a:r>
            <a:r>
              <a:rPr lang="de-DE" baseline="0" dirty="0" smtClean="0">
                <a:sym typeface="Wingdings" panose="05000000000000000000" pitchFamily="2" charset="2"/>
              </a:rPr>
              <a:t> mit </a:t>
            </a:r>
            <a:r>
              <a:rPr lang="de-DE" baseline="0" dirty="0" err="1" smtClean="0">
                <a:sym typeface="Wingdings" panose="05000000000000000000" pitchFamily="2" charset="2"/>
              </a:rPr>
              <a:t>Gemeinde,ob</a:t>
            </a:r>
            <a:r>
              <a:rPr lang="de-DE" baseline="0" dirty="0" smtClean="0">
                <a:sym typeface="Wingdings" panose="05000000000000000000" pitchFamily="2" charset="2"/>
              </a:rPr>
              <a:t> gemeinsame Maßnahme (Wasser/Kanal/</a:t>
            </a:r>
            <a:r>
              <a:rPr lang="de-DE" baseline="0" dirty="0" err="1" smtClean="0">
                <a:sym typeface="Wingdings" panose="05000000000000000000" pitchFamily="2" charset="2"/>
              </a:rPr>
              <a:t>strom</a:t>
            </a:r>
            <a:r>
              <a:rPr lang="de-DE" baseline="0" dirty="0" smtClean="0">
                <a:sym typeface="Wingdings" panose="05000000000000000000" pitchFamily="2" charset="2"/>
              </a:rPr>
              <a:t> Breitband)</a:t>
            </a:r>
          </a:p>
          <a:p>
            <a:r>
              <a:rPr lang="de-DE" baseline="0" dirty="0" smtClean="0">
                <a:sym typeface="Wingdings" panose="05000000000000000000" pitchFamily="2" charset="2"/>
              </a:rPr>
              <a:t>Abstimmung in den letzten Jahren erfolgt. Gemeinsames Ingenieurbüro beauftragt und gegen Kostenersatz macht Gemeinde Sanierung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756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1.BA</a:t>
            </a:r>
          </a:p>
          <a:p>
            <a:r>
              <a:rPr lang="de-DE" baseline="0" dirty="0" smtClean="0"/>
              <a:t>Heilbronner Straße und Stich </a:t>
            </a:r>
            <a:r>
              <a:rPr lang="de-DE" baseline="0" dirty="0" err="1" smtClean="0"/>
              <a:t>Brettener</a:t>
            </a:r>
            <a:r>
              <a:rPr lang="de-DE" baseline="0" dirty="0" smtClean="0"/>
              <a:t> Straße </a:t>
            </a:r>
          </a:p>
          <a:p>
            <a:r>
              <a:rPr lang="de-DE" baseline="0" dirty="0" smtClean="0"/>
              <a:t>-Offene Kanalsanierung ca. 150 m </a:t>
            </a:r>
          </a:p>
          <a:p>
            <a:r>
              <a:rPr lang="de-DE" baseline="0" dirty="0" smtClean="0"/>
              <a:t>Im Juli ausgeschrieben und im September vergeben an Fa. </a:t>
            </a:r>
            <a:r>
              <a:rPr lang="de-DE" baseline="0" dirty="0" err="1" smtClean="0"/>
              <a:t>Reimold</a:t>
            </a:r>
            <a:r>
              <a:rPr lang="de-DE" baseline="0" dirty="0" smtClean="0"/>
              <a:t> </a:t>
            </a:r>
          </a:p>
          <a:p>
            <a:r>
              <a:rPr lang="de-DE" baseline="0" dirty="0" smtClean="0"/>
              <a:t>Eig. Dieses Jahr noch anfangen </a:t>
            </a:r>
          </a:p>
          <a:p>
            <a:endParaRPr lang="de-DE" baseline="0" dirty="0" smtClean="0"/>
          </a:p>
          <a:p>
            <a:r>
              <a:rPr lang="de-DE" baseline="0" dirty="0" smtClean="0"/>
              <a:t>In den folgenden Jahren 26, 27 und 28 sollen die anderen ODS Heilbronner, </a:t>
            </a:r>
            <a:r>
              <a:rPr lang="de-DE" baseline="0" dirty="0" err="1" smtClean="0"/>
              <a:t>Brettener</a:t>
            </a:r>
            <a:r>
              <a:rPr lang="de-DE" baseline="0" dirty="0" smtClean="0"/>
              <a:t> und </a:t>
            </a:r>
            <a:r>
              <a:rPr lang="de-DE" baseline="0" dirty="0" err="1" smtClean="0"/>
              <a:t>Maulbronnerstraße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Bauabschnittenn</a:t>
            </a:r>
            <a:r>
              <a:rPr lang="de-DE" baseline="0" dirty="0" smtClean="0"/>
              <a:t> folgen IMMER wird Kanalisation wo notwendig offen mit saniert, in </a:t>
            </a:r>
            <a:r>
              <a:rPr lang="de-DE" baseline="0" dirty="0" err="1" smtClean="0"/>
              <a:t>Krnbacher</a:t>
            </a:r>
            <a:r>
              <a:rPr lang="de-DE" baseline="0" dirty="0" smtClean="0"/>
              <a:t> Straße sogar </a:t>
            </a:r>
            <a:r>
              <a:rPr lang="de-DE" baseline="0" dirty="0" err="1" smtClean="0"/>
              <a:t>aufdimensioniert</a:t>
            </a:r>
            <a:endParaRPr lang="de-DE" baseline="0" dirty="0" smtClean="0"/>
          </a:p>
          <a:p>
            <a:endParaRPr lang="de-DE" baseline="0" dirty="0" smtClean="0"/>
          </a:p>
          <a:p>
            <a:endParaRPr lang="de-DE" baseline="0" dirty="0"/>
          </a:p>
          <a:p>
            <a:r>
              <a:rPr lang="de-DE" baseline="0" dirty="0"/>
              <a:t>55 Bürgerinnen interessiert</a:t>
            </a:r>
          </a:p>
          <a:p>
            <a:r>
              <a:rPr lang="de-DE" baseline="0" dirty="0"/>
              <a:t>Nach </a:t>
            </a:r>
            <a:r>
              <a:rPr lang="de-DE" baseline="0" dirty="0" err="1"/>
              <a:t>Vortellung</a:t>
            </a:r>
            <a:r>
              <a:rPr lang="de-DE" baseline="0" dirty="0"/>
              <a:t> in 3 kleineren Gruppen diskutiert. </a:t>
            </a:r>
          </a:p>
          <a:p>
            <a:endParaRPr lang="de-DE" baseline="0" dirty="0"/>
          </a:p>
          <a:p>
            <a:r>
              <a:rPr lang="de-DE" baseline="0" dirty="0"/>
              <a:t>Ergebnis mitgebracht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1352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Sanierung</a:t>
            </a:r>
            <a:r>
              <a:rPr lang="de-DE" baseline="0" dirty="0" smtClean="0"/>
              <a:t> der ODS</a:t>
            </a:r>
          </a:p>
          <a:p>
            <a:r>
              <a:rPr lang="de-DE" baseline="0" dirty="0" smtClean="0"/>
              <a:t>2020 von RP Karlsruhe angeschrieben </a:t>
            </a:r>
            <a:r>
              <a:rPr lang="de-DE" baseline="0" dirty="0" smtClean="0">
                <a:sym typeface="Wingdings" panose="05000000000000000000" pitchFamily="2" charset="2"/>
              </a:rPr>
              <a:t> in den kommenden Jahren perspektivische Straßenaufbausanierung durch RP </a:t>
            </a:r>
          </a:p>
          <a:p>
            <a:r>
              <a:rPr lang="de-DE" baseline="0" dirty="0" err="1" smtClean="0">
                <a:sym typeface="Wingdings" panose="05000000000000000000" pitchFamily="2" charset="2"/>
              </a:rPr>
              <a:t>Abstimung</a:t>
            </a:r>
            <a:r>
              <a:rPr lang="de-DE" baseline="0" dirty="0" smtClean="0">
                <a:sym typeface="Wingdings" panose="05000000000000000000" pitchFamily="2" charset="2"/>
              </a:rPr>
              <a:t> mit </a:t>
            </a:r>
            <a:r>
              <a:rPr lang="de-DE" baseline="0" dirty="0" err="1" smtClean="0">
                <a:sym typeface="Wingdings" panose="05000000000000000000" pitchFamily="2" charset="2"/>
              </a:rPr>
              <a:t>Gemeinde,ob</a:t>
            </a:r>
            <a:r>
              <a:rPr lang="de-DE" baseline="0" dirty="0" smtClean="0">
                <a:sym typeface="Wingdings" panose="05000000000000000000" pitchFamily="2" charset="2"/>
              </a:rPr>
              <a:t> gemeinsame Maßnahme (Wasser/Kanal/</a:t>
            </a:r>
            <a:r>
              <a:rPr lang="de-DE" baseline="0" dirty="0" err="1" smtClean="0">
                <a:sym typeface="Wingdings" panose="05000000000000000000" pitchFamily="2" charset="2"/>
              </a:rPr>
              <a:t>strom</a:t>
            </a:r>
            <a:r>
              <a:rPr lang="de-DE" baseline="0" dirty="0" smtClean="0">
                <a:sym typeface="Wingdings" panose="05000000000000000000" pitchFamily="2" charset="2"/>
              </a:rPr>
              <a:t> Breitband)</a:t>
            </a:r>
          </a:p>
          <a:p>
            <a:r>
              <a:rPr lang="de-DE" baseline="0" dirty="0" smtClean="0">
                <a:sym typeface="Wingdings" panose="05000000000000000000" pitchFamily="2" charset="2"/>
              </a:rPr>
              <a:t>Abstimmung in den letzten Jahren erfolgt. Gemeinsames Ingenieurbüro beauftragt und gegen Kostenersatz macht Gemeinde Sanierung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0663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Ablauf vorstellen: </a:t>
            </a:r>
            <a:br>
              <a:rPr lang="de-DE" dirty="0"/>
            </a:br>
            <a:r>
              <a:rPr lang="de-DE" dirty="0"/>
              <a:t>Warum:</a:t>
            </a:r>
            <a:r>
              <a:rPr lang="de-DE" baseline="0" dirty="0"/>
              <a:t> </a:t>
            </a:r>
            <a:r>
              <a:rPr lang="de-DE" dirty="0"/>
              <a:t>Bürgerversammlung nach jedem Tagesordnungspunkt</a:t>
            </a:r>
            <a:r>
              <a:rPr lang="de-DE" baseline="0" dirty="0"/>
              <a:t> die Gelegenheit zum </a:t>
            </a:r>
            <a:r>
              <a:rPr lang="de-DE" baseline="0" dirty="0" err="1"/>
              <a:t>meinungsaustausch</a:t>
            </a:r>
            <a:r>
              <a:rPr lang="de-DE" baseline="0" dirty="0"/>
              <a:t>, Fragen stellen. </a:t>
            </a:r>
          </a:p>
          <a:p>
            <a:r>
              <a:rPr lang="de-DE" baseline="0" dirty="0"/>
              <a:t>Bitte heben Sie dafür die Hand. Unten in Leiste „Reaktionen“ Funktion Hand heben, dann rufe ich Sie auf. </a:t>
            </a:r>
          </a:p>
          <a:p>
            <a:r>
              <a:rPr lang="de-DE" baseline="0" dirty="0"/>
              <a:t>Jeder Wortbeitrag darf max. 2 Minuten dauern, damit wir bei der Vielzahl der alles behandeln können. </a:t>
            </a:r>
          </a:p>
          <a:p>
            <a:endParaRPr lang="de-DE" baseline="0" dirty="0"/>
          </a:p>
          <a:p>
            <a:r>
              <a:rPr lang="de-DE" baseline="0" dirty="0"/>
              <a:t>Bitte nennen Sie vor Ihrer Wortmeldung Ihren Namen und Ihren Wohnort (Sternenfels/Diefenbach)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96633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Alle Informationen</a:t>
            </a:r>
            <a:r>
              <a:rPr lang="de-DE" baseline="0" dirty="0"/>
              <a:t> zum Nachlesen auch auf Homepage abrufbar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84520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Alle Informationen</a:t>
            </a:r>
            <a:r>
              <a:rPr lang="de-DE" baseline="0" dirty="0"/>
              <a:t> zum Nachlesen auch auf Homepage abrufbar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64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6909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Alle Informationen</a:t>
            </a:r>
            <a:r>
              <a:rPr lang="de-DE" baseline="0" dirty="0"/>
              <a:t> zum Nachlesen auch auf Homepage abrufbar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65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3994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Ablauf vorstellen: </a:t>
            </a:r>
            <a:br>
              <a:rPr lang="de-DE" dirty="0"/>
            </a:br>
            <a:r>
              <a:rPr lang="de-DE" dirty="0"/>
              <a:t>Warum:</a:t>
            </a:r>
            <a:r>
              <a:rPr lang="de-DE" baseline="0" dirty="0"/>
              <a:t> </a:t>
            </a:r>
            <a:r>
              <a:rPr lang="de-DE" dirty="0"/>
              <a:t>Bürgerversammlung nach jedem Tagesordnungspunkt</a:t>
            </a:r>
            <a:r>
              <a:rPr lang="de-DE" baseline="0" dirty="0"/>
              <a:t> die Gelegenheit zum </a:t>
            </a:r>
            <a:r>
              <a:rPr lang="de-DE" baseline="0" dirty="0" err="1"/>
              <a:t>meinungsaustausch</a:t>
            </a:r>
            <a:r>
              <a:rPr lang="de-DE" baseline="0" dirty="0"/>
              <a:t>, Fragen stellen. </a:t>
            </a:r>
          </a:p>
          <a:p>
            <a:r>
              <a:rPr lang="de-DE" baseline="0" dirty="0"/>
              <a:t>Bitte heben Sie dafür die Hand. Unten in Leiste „Reaktionen“ Funktion Hand heben, dann rufe ich Sie auf. </a:t>
            </a:r>
          </a:p>
          <a:p>
            <a:r>
              <a:rPr lang="de-DE" baseline="0" dirty="0"/>
              <a:t>Jeder Wortbeitrag darf max. 2 Minuten dauern, damit wir bei der Vielzahl der alles behandeln können. </a:t>
            </a:r>
          </a:p>
          <a:p>
            <a:endParaRPr lang="de-DE" baseline="0" dirty="0"/>
          </a:p>
          <a:p>
            <a:r>
              <a:rPr lang="de-DE" baseline="0" dirty="0"/>
              <a:t>Bitte nennen Sie vor Ihrer Wortmeldung Ihren Namen und Ihren Wohnort (Sternenfels/Diefenbach)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67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3511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Ablauf vorstellen: </a:t>
            </a:r>
            <a:br>
              <a:rPr lang="de-DE" dirty="0"/>
            </a:br>
            <a:r>
              <a:rPr lang="de-DE" dirty="0"/>
              <a:t>Warum:</a:t>
            </a:r>
            <a:r>
              <a:rPr lang="de-DE" baseline="0" dirty="0"/>
              <a:t> </a:t>
            </a:r>
            <a:r>
              <a:rPr lang="de-DE" dirty="0"/>
              <a:t>Bürgerversammlung nach jedem Tagesordnungspunkt</a:t>
            </a:r>
            <a:r>
              <a:rPr lang="de-DE" baseline="0" dirty="0"/>
              <a:t> die Gelegenheit zum </a:t>
            </a:r>
            <a:r>
              <a:rPr lang="de-DE" baseline="0" dirty="0" err="1"/>
              <a:t>meinungsaustausch</a:t>
            </a:r>
            <a:r>
              <a:rPr lang="de-DE" baseline="0" dirty="0"/>
              <a:t>, Fragen stellen. </a:t>
            </a:r>
          </a:p>
          <a:p>
            <a:r>
              <a:rPr lang="de-DE" baseline="0" dirty="0"/>
              <a:t>Bitte heben Sie dafür die Hand. Unten in Leiste „Reaktionen“ Funktion Hand heben, dann rufe ich Sie auf. </a:t>
            </a:r>
          </a:p>
          <a:p>
            <a:r>
              <a:rPr lang="de-DE" baseline="0" dirty="0"/>
              <a:t>Jeder Wortbeitrag darf max. 2 Minuten dauern, damit wir bei der Vielzahl der alles behandeln können. </a:t>
            </a:r>
          </a:p>
          <a:p>
            <a:endParaRPr lang="de-DE" baseline="0" dirty="0"/>
          </a:p>
          <a:p>
            <a:r>
              <a:rPr lang="de-DE" baseline="0" dirty="0"/>
              <a:t>Bitte nennen Sie vor Ihrer Wortmeldung Ihren Namen und Ihren Wohnort (Sternenfels/Diefenbach)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001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Rückwärtzige</a:t>
            </a:r>
            <a:r>
              <a:rPr lang="de-DE" dirty="0" smtClean="0"/>
              <a:t> Erschließung über </a:t>
            </a:r>
            <a:r>
              <a:rPr lang="de-DE" dirty="0" err="1" smtClean="0"/>
              <a:t>Kraicheg</a:t>
            </a:r>
            <a:r>
              <a:rPr lang="de-DE" dirty="0" smtClean="0"/>
              <a:t> möglich aber auch hier sehr teuer</a:t>
            </a:r>
            <a:r>
              <a:rPr lang="de-DE" baseline="0" dirty="0" smtClean="0"/>
              <a:t> und umständlich (Fehlender Gehweg)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263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Rückwärtzige</a:t>
            </a:r>
            <a:r>
              <a:rPr lang="de-DE" dirty="0" smtClean="0"/>
              <a:t> Erschließung über </a:t>
            </a:r>
            <a:r>
              <a:rPr lang="de-DE" dirty="0" err="1" smtClean="0"/>
              <a:t>Kraicheg</a:t>
            </a:r>
            <a:r>
              <a:rPr lang="de-DE" dirty="0" smtClean="0"/>
              <a:t> möglich aber auch hier sehr teuer</a:t>
            </a:r>
            <a:r>
              <a:rPr lang="de-DE" baseline="0" dirty="0" smtClean="0"/>
              <a:t> und umständlich (Fehlender Gehweg)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834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Rückwärtzige</a:t>
            </a:r>
            <a:r>
              <a:rPr lang="de-DE" dirty="0" smtClean="0"/>
              <a:t> Erschließung über </a:t>
            </a:r>
            <a:r>
              <a:rPr lang="de-DE" dirty="0" err="1" smtClean="0"/>
              <a:t>Kraicheg</a:t>
            </a:r>
            <a:r>
              <a:rPr lang="de-DE" dirty="0" smtClean="0"/>
              <a:t> möglich aber auch hier sehr teuer</a:t>
            </a:r>
            <a:r>
              <a:rPr lang="de-DE" baseline="0" dirty="0" smtClean="0"/>
              <a:t> und umständlich (Fehlender Gehweg)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420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Rückwärtzige</a:t>
            </a:r>
            <a:r>
              <a:rPr lang="de-DE" dirty="0" smtClean="0"/>
              <a:t> Erschließung über </a:t>
            </a:r>
            <a:r>
              <a:rPr lang="de-DE" dirty="0" err="1" smtClean="0"/>
              <a:t>Kraicheg</a:t>
            </a:r>
            <a:r>
              <a:rPr lang="de-DE" dirty="0" smtClean="0"/>
              <a:t> möglich aber auch hier sehr teuer</a:t>
            </a:r>
            <a:r>
              <a:rPr lang="de-DE" baseline="0" dirty="0" smtClean="0"/>
              <a:t> und umständlich (Fehlender Gehweg)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1029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Rückwärtzige</a:t>
            </a:r>
            <a:r>
              <a:rPr lang="de-DE" dirty="0" smtClean="0"/>
              <a:t> Erschließung über </a:t>
            </a:r>
            <a:r>
              <a:rPr lang="de-DE" dirty="0" err="1" smtClean="0"/>
              <a:t>Kraicheg</a:t>
            </a:r>
            <a:r>
              <a:rPr lang="de-DE" dirty="0" smtClean="0"/>
              <a:t> möglich aber auch hier sehr teuer</a:t>
            </a:r>
            <a:r>
              <a:rPr lang="de-DE" baseline="0" dirty="0" smtClean="0"/>
              <a:t> und umständlich (Fehlender Gehweg)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490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Rückwärtzige</a:t>
            </a:r>
            <a:r>
              <a:rPr lang="de-DE" dirty="0" smtClean="0"/>
              <a:t> Erschließung über </a:t>
            </a:r>
            <a:r>
              <a:rPr lang="de-DE" dirty="0" err="1" smtClean="0"/>
              <a:t>Kraicheg</a:t>
            </a:r>
            <a:r>
              <a:rPr lang="de-DE" dirty="0" smtClean="0"/>
              <a:t> möglich aber auch hier sehr teuer</a:t>
            </a:r>
            <a:r>
              <a:rPr lang="de-DE" baseline="0" dirty="0" smtClean="0"/>
              <a:t> und umständlich (Fehlender Gehweg)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57D7D-61A7-4901-8A63-3625B2088FFF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487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80912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80912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11.10.2023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Bürgerversammlung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BCA3A7F-353D-4531-A099-DC9B0B6DD083}"/>
              </a:ext>
            </a:extLst>
          </p:cNvPr>
          <p:cNvSpPr/>
          <p:nvPr userDrawn="1"/>
        </p:nvSpPr>
        <p:spPr>
          <a:xfrm>
            <a:off x="10691445" y="-1"/>
            <a:ext cx="756139" cy="6858001"/>
          </a:xfrm>
          <a:prstGeom prst="rect">
            <a:avLst/>
          </a:prstGeom>
          <a:solidFill>
            <a:srgbClr val="1B088A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857F84D-66F2-4B1A-B630-84ED3BFF68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0337" y="1209675"/>
            <a:ext cx="149542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98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08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194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63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415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571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454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6340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710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055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827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184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61849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23A74-9188-41E1-8FC9-463EB803AABE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640FA-C0EE-4975-B3ED-60ADE8200897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BCA3A7F-353D-4531-A099-DC9B0B6DD083}"/>
              </a:ext>
            </a:extLst>
          </p:cNvPr>
          <p:cNvSpPr/>
          <p:nvPr userDrawn="1"/>
        </p:nvSpPr>
        <p:spPr>
          <a:xfrm>
            <a:off x="10691445" y="-1"/>
            <a:ext cx="756139" cy="6858001"/>
          </a:xfrm>
          <a:prstGeom prst="rect">
            <a:avLst/>
          </a:prstGeom>
          <a:solidFill>
            <a:srgbClr val="1B088A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857F84D-66F2-4B1A-B630-84ED3BFF684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20337" y="1209675"/>
            <a:ext cx="149542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8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Bürgerversammlung </a:t>
            </a:r>
            <a:br>
              <a:rPr lang="de-DE" dirty="0"/>
            </a:br>
            <a:r>
              <a:rPr lang="de-DE" dirty="0"/>
              <a:t>der Gemeinde Sternenfels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08. </a:t>
            </a:r>
            <a:r>
              <a:rPr lang="de-DE" dirty="0"/>
              <a:t>Oktober </a:t>
            </a:r>
            <a:r>
              <a:rPr lang="de-DE" dirty="0" smtClean="0"/>
              <a:t>2025</a:t>
            </a:r>
          </a:p>
          <a:p>
            <a:r>
              <a:rPr lang="de-DE" dirty="0" smtClean="0"/>
              <a:t>18.30 Uhr, Gießbachhalle</a:t>
            </a:r>
          </a:p>
          <a:p>
            <a:r>
              <a:rPr lang="de-DE" dirty="0" smtClean="0"/>
              <a:t>Bürgermeisterin Antonia Walch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8739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Konzept 2: Umzug ins KOMM-IN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ERGEBNIS: grundsätzlich möglich, aber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Kosten mit ca. 2,6 </a:t>
            </a:r>
            <a:r>
              <a:rPr lang="de-DE" dirty="0" err="1" smtClean="0"/>
              <a:t>Mio</a:t>
            </a:r>
            <a:r>
              <a:rPr lang="de-DE" dirty="0" smtClean="0"/>
              <a:t> € sehr hoch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Auslagerungen </a:t>
            </a:r>
            <a:r>
              <a:rPr lang="de-DE" dirty="0"/>
              <a:t>wegen begrenztem Raumangebot</a:t>
            </a:r>
          </a:p>
          <a:p>
            <a:pPr lvl="1"/>
            <a:r>
              <a:rPr lang="de-DE" dirty="0"/>
              <a:t>Wärmeerzeugung</a:t>
            </a:r>
          </a:p>
          <a:p>
            <a:pPr lvl="1"/>
            <a:r>
              <a:rPr lang="de-DE" dirty="0"/>
              <a:t>Ratssaal</a:t>
            </a:r>
          </a:p>
          <a:p>
            <a:pPr lvl="1"/>
            <a:r>
              <a:rPr lang="de-DE" dirty="0"/>
              <a:t>Verwaltungsarchiv mit Server/Datenverwaltung/-speicherung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Zusätzliche </a:t>
            </a:r>
            <a:r>
              <a:rPr lang="de-DE" dirty="0"/>
              <a:t>Kostenfaktoren</a:t>
            </a:r>
          </a:p>
          <a:p>
            <a:pPr lvl="1"/>
            <a:r>
              <a:rPr lang="de-DE" dirty="0"/>
              <a:t>Ersatzräume während Umbau (Container; Herrichten von z.B. KOMM-IN-Räumen)</a:t>
            </a:r>
          </a:p>
          <a:p>
            <a:pPr lvl="1"/>
            <a:r>
              <a:rPr lang="de-DE" dirty="0"/>
              <a:t>Insgesamt zwei Umzüge der Verwaltung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769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Konzept 2: Umzug ins KOMM-IN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ERGEBNIS: Einbau ist möglich und bringt </a:t>
            </a:r>
            <a:r>
              <a:rPr lang="de-DE" dirty="0"/>
              <a:t>zahlreiche Vorteile Vorzüge</a:t>
            </a:r>
          </a:p>
          <a:p>
            <a:pPr marL="0" indent="0">
              <a:buNone/>
            </a:pPr>
            <a:r>
              <a:rPr lang="de-DE" dirty="0"/>
              <a:t>• bestehende Gebäude-Infrastruktur kann genutzt werden</a:t>
            </a:r>
          </a:p>
          <a:p>
            <a:pPr marL="0" indent="0">
              <a:buNone/>
            </a:pPr>
            <a:r>
              <a:rPr lang="de-DE" dirty="0"/>
              <a:t>• kaum statische Eingriffe notwendig</a:t>
            </a:r>
          </a:p>
          <a:p>
            <a:pPr marL="0" indent="0">
              <a:buNone/>
            </a:pPr>
            <a:r>
              <a:rPr lang="de-DE" dirty="0"/>
              <a:t>• Ebenerdiger Zugang zur Gemeindeverwaltung / Bürgerbüro</a:t>
            </a:r>
          </a:p>
          <a:p>
            <a:pPr marL="0" indent="0">
              <a:buNone/>
            </a:pPr>
            <a:r>
              <a:rPr lang="de-DE" dirty="0"/>
              <a:t>• keine Übergangslösung notwendig</a:t>
            </a:r>
          </a:p>
          <a:p>
            <a:pPr marL="0" indent="0">
              <a:buNone/>
            </a:pPr>
            <a:r>
              <a:rPr lang="de-DE" dirty="0"/>
              <a:t>• Minimierung der Beeinträchtigungen des KOMM-IN während </a:t>
            </a:r>
            <a:r>
              <a:rPr lang="de-DE" dirty="0" smtClean="0"/>
              <a:t>Umbauphase (Abtrennung</a:t>
            </a:r>
            <a:r>
              <a:rPr lang="de-DE" dirty="0"/>
              <a:t>/“Staubwand“, Materialtransport über neuen Rettungsweg)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6010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Konzept 2: Umzug ins KOMM-IN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FRAGE: was passiert mit dem Rathaus nach Umzug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Bisher unbekannt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Verkauf des historischen </a:t>
            </a:r>
            <a:r>
              <a:rPr lang="de-DE" dirty="0">
                <a:sym typeface="Wingdings" panose="05000000000000000000" pitchFamily="2" charset="2"/>
              </a:rPr>
              <a:t>G</a:t>
            </a:r>
            <a:r>
              <a:rPr lang="de-DE" dirty="0" smtClean="0">
                <a:sym typeface="Wingdings" panose="05000000000000000000" pitchFamily="2" charset="2"/>
              </a:rPr>
              <a:t>ebäudes denkbar, ABER: 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mit Konzept und Rückkaufoptionen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Kein Zeitdruck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Suche Beginnen und Augen offen halten 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0186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Rathaussanierung: Sachstand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9547" y="1777498"/>
            <a:ext cx="96184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18.09.2025  	Informationsabend Bürgerschaft </a:t>
            </a:r>
          </a:p>
          <a:p>
            <a:pPr marL="0" indent="0">
              <a:buNone/>
            </a:pPr>
            <a:r>
              <a:rPr lang="de-DE" dirty="0" smtClean="0"/>
              <a:t>25.09.2025 Grundsatzbeschluss im Gemeinderat für Konzept 2</a:t>
            </a:r>
          </a:p>
          <a:p>
            <a:pPr marL="0" indent="0">
              <a:buNone/>
            </a:pPr>
            <a:r>
              <a:rPr lang="de-DE" dirty="0" smtClean="0"/>
              <a:t>Bis 06.10.2025 Aufstockungs- und Verlängerungsantrag für Landessanierungsprogramm </a:t>
            </a:r>
          </a:p>
          <a:p>
            <a:pPr marL="0" indent="0">
              <a:buNone/>
            </a:pPr>
            <a:r>
              <a:rPr lang="de-DE" dirty="0" smtClean="0"/>
              <a:t>Anschluss: Planungen zusammen mit Architekturbüro aufnehmen</a:t>
            </a:r>
          </a:p>
          <a:p>
            <a:pPr marL="0" indent="0">
              <a:buNone/>
            </a:pPr>
            <a:r>
              <a:rPr lang="de-DE" dirty="0" smtClean="0"/>
              <a:t>Bis 30.04.2028: Abschluss der Umbaumaßnahmen </a:t>
            </a: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WICHITG: Post, Shop, LOTTO soll erhalten bleiben!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04200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657" y="1686943"/>
            <a:ext cx="4994321" cy="369551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2599" y="4996812"/>
            <a:ext cx="9618497" cy="1325563"/>
          </a:xfrm>
        </p:spPr>
        <p:txBody>
          <a:bodyPr/>
          <a:lstStyle/>
          <a:p>
            <a:r>
              <a:rPr lang="de-DE" dirty="0" smtClean="0"/>
              <a:t>Ideen, Vorschläge, Visionen 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828" y="1458259"/>
            <a:ext cx="3575268" cy="2397369"/>
          </a:xfr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526219" y="747021"/>
            <a:ext cx="96184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Sachstand Rathaussanierung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97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Tagesordnung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618497" cy="466725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de-DE" dirty="0" smtClean="0"/>
              <a:t>Rathaussanierung: Sachstand und weiteres Vorgehen</a:t>
            </a:r>
            <a:endParaRPr lang="de-DE" dirty="0"/>
          </a:p>
          <a:p>
            <a:pPr lvl="0"/>
            <a:r>
              <a:rPr lang="de-DE" b="1" dirty="0" smtClean="0"/>
              <a:t>Neubau Feuerwehrhaus: Standortwahl </a:t>
            </a:r>
            <a:endParaRPr lang="de-DE" b="1" dirty="0"/>
          </a:p>
          <a:p>
            <a:pPr lvl="0"/>
            <a:r>
              <a:rPr lang="de-DE" dirty="0" smtClean="0"/>
              <a:t>Modellprojekt: Wir gestalten unsere Gemeinde“</a:t>
            </a:r>
          </a:p>
          <a:p>
            <a:pPr lvl="0"/>
            <a:r>
              <a:rPr lang="de-DE" dirty="0" smtClean="0"/>
              <a:t>Wohnbauentwicklung</a:t>
            </a:r>
            <a:r>
              <a:rPr lang="de-DE" dirty="0"/>
              <a:t>: Überblick über den </a:t>
            </a:r>
            <a:r>
              <a:rPr lang="de-DE" dirty="0" smtClean="0"/>
              <a:t>Planungsstand</a:t>
            </a:r>
          </a:p>
          <a:p>
            <a:pPr lvl="0"/>
            <a:r>
              <a:rPr lang="de-DE" dirty="0" smtClean="0"/>
              <a:t>Weitere Kommunale Baumaßnahmen</a:t>
            </a:r>
          </a:p>
          <a:p>
            <a:pPr lvl="1"/>
            <a:r>
              <a:rPr lang="de-DE" dirty="0" smtClean="0"/>
              <a:t>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endParaRPr lang="de-DE" dirty="0" smtClean="0"/>
          </a:p>
          <a:p>
            <a:pPr lvl="1"/>
            <a:r>
              <a:rPr lang="de-DE" dirty="0" err="1" smtClean="0"/>
              <a:t>Ortsdurchfahrten</a:t>
            </a:r>
            <a:endParaRPr lang="de-DE" dirty="0" smtClean="0"/>
          </a:p>
          <a:p>
            <a:pPr lvl="1"/>
            <a:r>
              <a:rPr lang="de-DE" dirty="0" smtClean="0"/>
              <a:t>Starkregenschutz Diefenbach</a:t>
            </a:r>
            <a:endParaRPr lang="de-DE" dirty="0"/>
          </a:p>
          <a:p>
            <a:pPr lvl="0"/>
            <a:r>
              <a:rPr lang="de-DE" dirty="0"/>
              <a:t>Informationen zu aktuellen Fördermöglichkeiten im Bereich LSP und ELR und LEADER</a:t>
            </a:r>
          </a:p>
          <a:p>
            <a:r>
              <a:rPr lang="de-DE" dirty="0"/>
              <a:t>Diskussion und Austausch</a:t>
            </a:r>
          </a:p>
        </p:txBody>
      </p:sp>
    </p:spTree>
    <p:extLst>
      <p:ext uri="{BB962C8B-B14F-4D97-AF65-F5344CB8AC3E}">
        <p14:creationId xmlns:p14="http://schemas.microsoft.com/office/powerpoint/2010/main" val="63511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Sachstand neues Feuerwehrhaus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Feuerwehrbedarfsplan 2023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Feuerwehrhäuser entsprechen nicht im Ansatz der Norm + den Vorschriften zur Unfallverhütung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Insgesamt fehlen ca. 320 m² Innenfläche und wesentliche Funktionsräume</a:t>
            </a:r>
          </a:p>
          <a:p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7751" y="1825625"/>
            <a:ext cx="489049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56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Sachstand neues Feuerwehrhaus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9648" y="1549400"/>
            <a:ext cx="5181600" cy="558754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Wesentliche Feststellungen – Liegenschaften </a:t>
            </a:r>
            <a:endParaRPr lang="de-DE" dirty="0"/>
          </a:p>
          <a:p>
            <a:r>
              <a:rPr lang="de-DE" dirty="0"/>
              <a:t>Fehlflächen an Innenräumen / </a:t>
            </a:r>
            <a:r>
              <a:rPr lang="de-DE" dirty="0" smtClean="0"/>
              <a:t>Funktionsräumen</a:t>
            </a:r>
          </a:p>
          <a:p>
            <a:pPr lvl="1"/>
            <a:r>
              <a:rPr lang="de-DE" dirty="0" smtClean="0"/>
              <a:t>Komplett </a:t>
            </a:r>
            <a:r>
              <a:rPr lang="de-DE" dirty="0"/>
              <a:t>fehlende Schwarz-Weiß-Trennung</a:t>
            </a:r>
          </a:p>
          <a:p>
            <a:pPr lvl="1"/>
            <a:r>
              <a:rPr lang="de-DE" dirty="0"/>
              <a:t>Umkleideräume in die Fahrzeughallen integriert (Sicherheitsabstände Diefenbach)</a:t>
            </a:r>
          </a:p>
          <a:p>
            <a:pPr lvl="1"/>
            <a:r>
              <a:rPr lang="de-DE" dirty="0"/>
              <a:t>keine Umkleiden nach Geschlechtern und für die </a:t>
            </a:r>
            <a:r>
              <a:rPr lang="de-DE" dirty="0" smtClean="0"/>
              <a:t>Jugendfeuerwehr</a:t>
            </a:r>
            <a:endParaRPr lang="de-DE" dirty="0"/>
          </a:p>
          <a:p>
            <a:r>
              <a:rPr lang="de-DE" dirty="0" smtClean="0"/>
              <a:t>Mängel </a:t>
            </a:r>
            <a:r>
              <a:rPr lang="de-DE" dirty="0"/>
              <a:t>in der Sanitärausstattung (Duschen und Toiletten in </a:t>
            </a:r>
            <a:r>
              <a:rPr lang="de-DE" dirty="0" smtClean="0"/>
              <a:t>Diefenbach)</a:t>
            </a:r>
          </a:p>
          <a:p>
            <a:r>
              <a:rPr lang="de-DE" dirty="0" smtClean="0"/>
              <a:t>keine Notstromversorgung</a:t>
            </a:r>
          </a:p>
          <a:p>
            <a:r>
              <a:rPr lang="de-DE" dirty="0" smtClean="0"/>
              <a:t>Keine </a:t>
            </a:r>
            <a:r>
              <a:rPr lang="de-DE" dirty="0"/>
              <a:t>Abgasabsaugungsanlage in </a:t>
            </a:r>
            <a:r>
              <a:rPr lang="de-DE" dirty="0" smtClean="0"/>
              <a:t>Diefenbach</a:t>
            </a:r>
          </a:p>
          <a:p>
            <a:r>
              <a:rPr lang="de-DE" dirty="0" smtClean="0"/>
              <a:t>keine </a:t>
            </a:r>
            <a:r>
              <a:rPr lang="de-DE" dirty="0"/>
              <a:t>Räumlichkeiten für die örtliche Einsatzleitung</a:t>
            </a:r>
          </a:p>
          <a:p>
            <a:r>
              <a:rPr lang="de-DE" dirty="0" smtClean="0"/>
              <a:t>keine </a:t>
            </a:r>
            <a:r>
              <a:rPr lang="de-DE" dirty="0"/>
              <a:t>DIN-Feuerwehrübungsfläche</a:t>
            </a:r>
          </a:p>
          <a:p>
            <a:r>
              <a:rPr lang="de-DE" dirty="0" smtClean="0"/>
              <a:t>keine </a:t>
            </a:r>
            <a:r>
              <a:rPr lang="de-DE" dirty="0"/>
              <a:t>ausreichenden Parkflächen für Einsatzkräfte</a:t>
            </a:r>
          </a:p>
          <a:p>
            <a:r>
              <a:rPr lang="de-DE" dirty="0" smtClean="0"/>
              <a:t>An- </a:t>
            </a:r>
            <a:r>
              <a:rPr lang="de-DE" dirty="0"/>
              <a:t>und Abfahrtsquerung im Alarmfall an beiden Standorten</a:t>
            </a:r>
          </a:p>
          <a:p>
            <a:r>
              <a:rPr lang="de-DE" dirty="0"/>
              <a:t>L</a:t>
            </a:r>
            <a:r>
              <a:rPr lang="de-DE" dirty="0" smtClean="0"/>
              <a:t>age </a:t>
            </a:r>
            <a:r>
              <a:rPr lang="de-DE" dirty="0"/>
              <a:t>der Bestandsgebäude jeweils taktisch nachteilig (Starkregen, Sackgasse, Schulen und Kindergärten) und zudem ungeeignet für </a:t>
            </a:r>
            <a:r>
              <a:rPr lang="de-DE" dirty="0" smtClean="0"/>
              <a:t>Fusionierung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30830" y="1342572"/>
            <a:ext cx="3988083" cy="265872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830" y="4070577"/>
            <a:ext cx="3988083" cy="264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40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Sachstand neues Feuerwehrhaus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9647" y="1549400"/>
            <a:ext cx="10067049" cy="5587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Wesentliche Feststellung lt. Feuerwehrbedarfsplan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In </a:t>
            </a:r>
            <a:r>
              <a:rPr lang="de-DE" dirty="0"/>
              <a:t>Sternenfels ist ein </a:t>
            </a:r>
            <a:r>
              <a:rPr lang="de-DE" b="1" dirty="0"/>
              <a:t>gemeinsames Feuerwehrhaus </a:t>
            </a:r>
            <a:r>
              <a:rPr lang="de-DE" dirty="0"/>
              <a:t>für beide Ortsteile möglich, ohne dadurch die Vorgaben bzw. landesweiten Empfehlungen zur Leistungsfähigkeit der Feuerwehr zu gefährden.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Qualitätskriterien:</a:t>
            </a:r>
          </a:p>
          <a:p>
            <a:pPr lvl="1"/>
            <a:r>
              <a:rPr lang="de-DE" dirty="0" smtClean="0"/>
              <a:t>Einsatzmittel</a:t>
            </a:r>
            <a:endParaRPr lang="de-DE" dirty="0"/>
          </a:p>
          <a:p>
            <a:pPr lvl="1"/>
            <a:r>
              <a:rPr lang="de-DE" dirty="0"/>
              <a:t>Einsatzpersonal</a:t>
            </a:r>
          </a:p>
          <a:p>
            <a:pPr lvl="1"/>
            <a:r>
              <a:rPr lang="de-DE" dirty="0"/>
              <a:t>Eintreffzeit (als Summe aus „Ausrückzeit“ und „Anmarschzeit“)</a:t>
            </a:r>
          </a:p>
        </p:txBody>
      </p:sp>
    </p:spTree>
    <p:extLst>
      <p:ext uri="{BB962C8B-B14F-4D97-AF65-F5344CB8AC3E}">
        <p14:creationId xmlns:p14="http://schemas.microsoft.com/office/powerpoint/2010/main" val="3600258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Sachstand neues Feuerwehrhaus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11842" cy="435133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Machbarkeitsstudie zur Standortsuche mit </a:t>
            </a:r>
            <a:r>
              <a:rPr lang="de-DE" dirty="0" err="1" smtClean="0"/>
              <a:t>WohnArt</a:t>
            </a:r>
            <a:r>
              <a:rPr lang="de-DE" dirty="0" smtClean="0"/>
              <a:t> </a:t>
            </a:r>
            <a:r>
              <a:rPr lang="de-DE" dirty="0" err="1" smtClean="0"/>
              <a:t>Architketen</a:t>
            </a:r>
            <a:r>
              <a:rPr lang="de-DE" dirty="0" smtClean="0"/>
              <a:t> aus Neulingen </a:t>
            </a:r>
          </a:p>
          <a:p>
            <a:r>
              <a:rPr lang="de-DE" dirty="0"/>
              <a:t>verschiedene </a:t>
            </a:r>
            <a:r>
              <a:rPr lang="de-DE" dirty="0" err="1"/>
              <a:t>Scoping</a:t>
            </a:r>
            <a:r>
              <a:rPr lang="de-DE" dirty="0"/>
              <a:t> Termine mit beteiligten Ämtern vom LRA und Straßenverkehrsbehörde mit Vor Ort Begehung </a:t>
            </a:r>
          </a:p>
          <a:p>
            <a:pPr lvl="1"/>
            <a:r>
              <a:rPr lang="de-DE" dirty="0"/>
              <a:t>RP</a:t>
            </a:r>
          </a:p>
          <a:p>
            <a:pPr lvl="1"/>
            <a:r>
              <a:rPr lang="de-DE" dirty="0"/>
              <a:t>Baurecht </a:t>
            </a:r>
          </a:p>
          <a:p>
            <a:pPr lvl="1"/>
            <a:r>
              <a:rPr lang="de-DE" dirty="0"/>
              <a:t>Umweltschutz </a:t>
            </a:r>
          </a:p>
          <a:p>
            <a:pPr lvl="1"/>
            <a:r>
              <a:rPr lang="de-DE" dirty="0"/>
              <a:t>Artenschutz </a:t>
            </a:r>
          </a:p>
          <a:p>
            <a:pPr lvl="1"/>
            <a:r>
              <a:rPr lang="de-DE" dirty="0"/>
              <a:t>Wald </a:t>
            </a:r>
          </a:p>
          <a:p>
            <a:pPr lvl="1"/>
            <a:r>
              <a:rPr lang="de-DE" dirty="0"/>
              <a:t>Regionalplanung </a:t>
            </a:r>
          </a:p>
          <a:p>
            <a:pPr lvl="1"/>
            <a:r>
              <a:rPr lang="de-DE" dirty="0"/>
              <a:t>Landwirtschaftsamt </a:t>
            </a:r>
          </a:p>
          <a:p>
            <a:pPr lvl="1"/>
            <a:r>
              <a:rPr lang="de-DE" dirty="0"/>
              <a:t>Straßenverkehrsbehörde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7" name="Inhaltsplatzhalter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44359" y="1277312"/>
            <a:ext cx="3388192" cy="509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6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Tagesordnung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618497" cy="466725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de-DE" b="1" dirty="0" smtClean="0"/>
              <a:t>Rathaussanierung: Sachstand und weiteres Vorgehen</a:t>
            </a:r>
            <a:endParaRPr lang="de-DE" b="1" dirty="0"/>
          </a:p>
          <a:p>
            <a:pPr lvl="0"/>
            <a:r>
              <a:rPr lang="de-DE" dirty="0" smtClean="0"/>
              <a:t>Neubau Feuerwehrhaus: Standortwahl </a:t>
            </a:r>
            <a:endParaRPr lang="de-DE" dirty="0"/>
          </a:p>
          <a:p>
            <a:pPr lvl="0"/>
            <a:r>
              <a:rPr lang="de-DE" dirty="0" smtClean="0"/>
              <a:t>Modellprojekt: Wir gestalten unsere Gemeinde“</a:t>
            </a:r>
          </a:p>
          <a:p>
            <a:pPr lvl="0"/>
            <a:r>
              <a:rPr lang="de-DE" dirty="0" smtClean="0"/>
              <a:t>Wohnbauentwicklung</a:t>
            </a:r>
            <a:r>
              <a:rPr lang="de-DE" dirty="0"/>
              <a:t>: Überblick über den </a:t>
            </a:r>
            <a:r>
              <a:rPr lang="de-DE" dirty="0" smtClean="0"/>
              <a:t>Planungsstand</a:t>
            </a:r>
          </a:p>
          <a:p>
            <a:pPr lvl="0"/>
            <a:r>
              <a:rPr lang="de-DE" dirty="0" smtClean="0"/>
              <a:t>Weitere Kommunale Baumaßnahmen</a:t>
            </a:r>
          </a:p>
          <a:p>
            <a:pPr lvl="1"/>
            <a:r>
              <a:rPr lang="de-DE" dirty="0" smtClean="0"/>
              <a:t>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endParaRPr lang="de-DE" dirty="0" smtClean="0"/>
          </a:p>
          <a:p>
            <a:pPr lvl="1"/>
            <a:r>
              <a:rPr lang="de-DE" dirty="0" err="1" smtClean="0"/>
              <a:t>Ortsdurchfahrten</a:t>
            </a:r>
            <a:endParaRPr lang="de-DE" dirty="0" smtClean="0"/>
          </a:p>
          <a:p>
            <a:pPr lvl="1"/>
            <a:r>
              <a:rPr lang="de-DE" dirty="0" smtClean="0"/>
              <a:t>Starkregenschutz Diefenbach</a:t>
            </a:r>
            <a:endParaRPr lang="de-DE" dirty="0"/>
          </a:p>
          <a:p>
            <a:pPr lvl="0"/>
            <a:r>
              <a:rPr lang="de-DE" dirty="0"/>
              <a:t>Informationen zu aktuellen Fördermöglichkeiten im Bereich LSP und ELR und LEADER</a:t>
            </a:r>
          </a:p>
          <a:p>
            <a:r>
              <a:rPr lang="de-DE" dirty="0"/>
              <a:t>Diskussion und Austausch</a:t>
            </a:r>
          </a:p>
        </p:txBody>
      </p:sp>
    </p:spTree>
    <p:extLst>
      <p:ext uri="{BB962C8B-B14F-4D97-AF65-F5344CB8AC3E}">
        <p14:creationId xmlns:p14="http://schemas.microsoft.com/office/powerpoint/2010/main" val="158134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Sachstand neues Feuerwehrhaus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0786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09/2024 gemeinsame Besichtigung der beiden Feuerwehrhäuser mit Gemeinderat </a:t>
            </a: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11/2024: Vorstellung der Machbarkeitsstudie bei Klausurtagung des Gemeinderats gemeinsam mit Hauptausschuss der Feuerwehr</a:t>
            </a:r>
          </a:p>
          <a:p>
            <a:pPr marL="0" indent="0">
              <a:buNone/>
            </a:pPr>
            <a:r>
              <a:rPr lang="de-DE" b="1" dirty="0" smtClean="0">
                <a:sym typeface="Wingdings" panose="05000000000000000000" pitchFamily="2" charset="2"/>
              </a:rPr>
              <a:t>01/2025 Beschluss über Standort am Häckselplatz Januar 2025  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223648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Standortabwägung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Standort 1 – KOMM IN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Ungeeignet: </a:t>
            </a:r>
          </a:p>
          <a:p>
            <a:r>
              <a:rPr lang="de-DE" dirty="0" smtClean="0"/>
              <a:t>Zu wenig Platz </a:t>
            </a:r>
          </a:p>
          <a:p>
            <a:r>
              <a:rPr lang="de-DE" dirty="0"/>
              <a:t>Schwierige Umgebung mit Friedhof, fehlenden Parkflächen, Pflegeheim </a:t>
            </a:r>
            <a:endParaRPr lang="de-DE" dirty="0" smtClean="0"/>
          </a:p>
          <a:p>
            <a:r>
              <a:rPr lang="de-DE" dirty="0"/>
              <a:t>Erreichbarkeit der </a:t>
            </a:r>
            <a:r>
              <a:rPr lang="de-DE" dirty="0" err="1"/>
              <a:t>Diefenbacher</a:t>
            </a:r>
            <a:r>
              <a:rPr lang="de-DE" dirty="0"/>
              <a:t> Wehr schwierig </a:t>
            </a:r>
          </a:p>
          <a:p>
            <a:endParaRPr lang="de-DE" dirty="0"/>
          </a:p>
          <a:p>
            <a:endParaRPr lang="de-DE" dirty="0" smtClean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777" y="2045368"/>
            <a:ext cx="3089106" cy="34252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419850" y="566241"/>
            <a:ext cx="3771900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de-DE" dirty="0" smtClean="0"/>
              <a:t>Hinweis: ausführliche Machbarkeitsstudie im </a:t>
            </a:r>
            <a:r>
              <a:rPr lang="de-DE" dirty="0" err="1" smtClean="0"/>
              <a:t>Ratsinfo</a:t>
            </a:r>
            <a:r>
              <a:rPr lang="de-DE" dirty="0" smtClean="0"/>
              <a:t> bei Gemeinderatssitzung vom 25.01.2025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7649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Standortabwägung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smtClean="0"/>
              <a:t>Standort 2 – bestehendes Feuerwehrhaus Sternenfels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Ungeeignet: </a:t>
            </a:r>
          </a:p>
          <a:p>
            <a:r>
              <a:rPr lang="de-DE" dirty="0" smtClean="0"/>
              <a:t>Begrenzte Fläche für Entwicklung </a:t>
            </a:r>
          </a:p>
          <a:p>
            <a:r>
              <a:rPr lang="de-DE" dirty="0" smtClean="0"/>
              <a:t>Starkregen-Tiefpunkt</a:t>
            </a:r>
          </a:p>
          <a:p>
            <a:r>
              <a:rPr lang="de-DE" dirty="0" smtClean="0"/>
              <a:t>Erreichbarkeit der </a:t>
            </a:r>
            <a:r>
              <a:rPr lang="de-DE" dirty="0" err="1" smtClean="0"/>
              <a:t>Diefenbacher</a:t>
            </a:r>
            <a:r>
              <a:rPr lang="de-DE" dirty="0" smtClean="0"/>
              <a:t> Wehr schwierig </a:t>
            </a:r>
          </a:p>
          <a:p>
            <a:r>
              <a:rPr lang="de-DE" dirty="0" smtClean="0"/>
              <a:t>Verkehrs- und Parksituation schwierig </a:t>
            </a:r>
            <a:r>
              <a:rPr lang="de-DE" dirty="0" smtClean="0">
                <a:sym typeface="Wingdings" panose="05000000000000000000" pitchFamily="2" charset="2"/>
              </a:rPr>
              <a:t> Sackgasse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Schon jetzt bestehende Nutzungskonflikte mit Grundschule und Freibad 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Baukosten ca. 4,9 </a:t>
            </a:r>
            <a:r>
              <a:rPr lang="de-DE" dirty="0" err="1" smtClean="0">
                <a:sym typeface="Wingdings" panose="05000000000000000000" pitchFamily="2" charset="2"/>
              </a:rPr>
              <a:t>Mio</a:t>
            </a:r>
            <a:r>
              <a:rPr lang="de-DE" dirty="0" smtClean="0">
                <a:sym typeface="Wingdings" panose="05000000000000000000" pitchFamily="2" charset="2"/>
              </a:rPr>
              <a:t> €</a:t>
            </a:r>
            <a:endParaRPr lang="de-DE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266" y="2127739"/>
            <a:ext cx="3591582" cy="338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72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Standortabwägung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Standort 3 – beim Sportplatz Sternenfels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Grundsätzlich geeignet, aber:</a:t>
            </a:r>
          </a:p>
          <a:p>
            <a:r>
              <a:rPr lang="de-DE" dirty="0" smtClean="0"/>
              <a:t>Bebaubarkeit durch Topografie schwierig</a:t>
            </a:r>
          </a:p>
          <a:p>
            <a:r>
              <a:rPr lang="de-DE" dirty="0" smtClean="0"/>
              <a:t>Nutzungskonflikte durch SV Sternenfels und TC Sternenfels vorprogrammiert </a:t>
            </a:r>
          </a:p>
          <a:p>
            <a:r>
              <a:rPr lang="de-DE" dirty="0" smtClean="0"/>
              <a:t>Baukosten ca. 6,6 </a:t>
            </a:r>
            <a:r>
              <a:rPr lang="de-DE" dirty="0" err="1" smtClean="0"/>
              <a:t>Mio</a:t>
            </a:r>
            <a:r>
              <a:rPr lang="de-DE" dirty="0" smtClean="0"/>
              <a:t> €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332" y="1825625"/>
            <a:ext cx="4023365" cy="414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07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Standortabwägung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Standort 4 – unterhalb vom Häckselplatz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Ungeeignet: </a:t>
            </a:r>
          </a:p>
          <a:p>
            <a:r>
              <a:rPr lang="de-DE" dirty="0" smtClean="0"/>
              <a:t>FFH-</a:t>
            </a:r>
            <a:r>
              <a:rPr lang="de-DE" dirty="0" err="1" smtClean="0"/>
              <a:t>Mähwiese</a:t>
            </a:r>
            <a:endParaRPr lang="de-DE" dirty="0" smtClean="0"/>
          </a:p>
          <a:p>
            <a:r>
              <a:rPr lang="de-DE" dirty="0" smtClean="0"/>
              <a:t>Topographie schwierig </a:t>
            </a:r>
          </a:p>
          <a:p>
            <a:pPr lvl="1"/>
            <a:r>
              <a:rPr lang="de-DE" dirty="0" smtClean="0"/>
              <a:t>Anschluss an L 1134 </a:t>
            </a:r>
          </a:p>
          <a:p>
            <a:pPr lvl="1"/>
            <a:r>
              <a:rPr lang="de-DE" dirty="0" smtClean="0"/>
              <a:t>Entwässerung nach Diefenbach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133" y="1690688"/>
            <a:ext cx="3637220" cy="34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02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Standortabwägung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Standort 5 – im Wald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Ungeeignet: </a:t>
            </a:r>
          </a:p>
          <a:p>
            <a:r>
              <a:rPr lang="de-DE" dirty="0" smtClean="0"/>
              <a:t>Großflächige Abholzung nötig </a:t>
            </a:r>
          </a:p>
          <a:p>
            <a:r>
              <a:rPr lang="de-DE" dirty="0" smtClean="0"/>
              <a:t>Topographie schwierig </a:t>
            </a:r>
          </a:p>
          <a:p>
            <a:pPr lvl="1"/>
            <a:r>
              <a:rPr lang="de-DE" dirty="0" smtClean="0"/>
              <a:t>Gelände stark fallend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690688"/>
            <a:ext cx="3653267" cy="366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3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Standortabwägung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smtClean="0"/>
              <a:t>Standort  6 – Häckselplatz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GEEIGNET</a:t>
            </a:r>
          </a:p>
          <a:p>
            <a:r>
              <a:rPr lang="de-DE" dirty="0" smtClean="0"/>
              <a:t>Zwischen den Ortschaften </a:t>
            </a:r>
          </a:p>
          <a:p>
            <a:r>
              <a:rPr lang="de-DE" dirty="0" smtClean="0"/>
              <a:t>Geringster Eingriff in Natur- und Artenschutz (insbes. keine FFH-</a:t>
            </a:r>
            <a:r>
              <a:rPr lang="de-DE" dirty="0" err="1" smtClean="0"/>
              <a:t>Mähwiese</a:t>
            </a:r>
            <a:r>
              <a:rPr lang="de-DE" dirty="0" smtClean="0"/>
              <a:t> betroffen) </a:t>
            </a:r>
          </a:p>
          <a:p>
            <a:r>
              <a:rPr lang="de-DE" dirty="0" smtClean="0"/>
              <a:t>Entwässerung kann Richtung Sternenfels im Freispiegel geführt </a:t>
            </a:r>
          </a:p>
          <a:p>
            <a:r>
              <a:rPr lang="de-DE" dirty="0" smtClean="0"/>
              <a:t>Ausreichend Entwicklungsmöglichkeiten </a:t>
            </a:r>
            <a:endParaRPr lang="de-DE" dirty="0"/>
          </a:p>
          <a:p>
            <a:r>
              <a:rPr lang="de-DE" dirty="0" smtClean="0"/>
              <a:t>Gelände recht Flach, daher gut bebaubar</a:t>
            </a:r>
          </a:p>
          <a:p>
            <a:r>
              <a:rPr lang="de-DE" dirty="0" smtClean="0"/>
              <a:t>Umsiedlung des Häckselplatzes auf ehemaligen </a:t>
            </a:r>
            <a:r>
              <a:rPr lang="de-DE" dirty="0" err="1" smtClean="0"/>
              <a:t>Skaterpark</a:t>
            </a:r>
            <a:r>
              <a:rPr lang="de-DE" dirty="0" smtClean="0"/>
              <a:t> möglich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839" y="1982433"/>
            <a:ext cx="4505954" cy="331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33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889" y="4230777"/>
            <a:ext cx="5734384" cy="217566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4713514" cy="1325563"/>
          </a:xfrm>
        </p:spPr>
        <p:txBody>
          <a:bodyPr/>
          <a:lstStyle/>
          <a:p>
            <a:r>
              <a:rPr lang="de-DE" dirty="0" smtClean="0"/>
              <a:t>Konzept Häckselplatz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67706" cy="435133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Breite Erschließungsstraße für ankommende und abrückende Kräfte </a:t>
            </a:r>
          </a:p>
          <a:p>
            <a:r>
              <a:rPr lang="de-DE" dirty="0" smtClean="0"/>
              <a:t>Eingriff in FFH-Mähwiesen kann vermieden werden </a:t>
            </a:r>
          </a:p>
          <a:p>
            <a:r>
              <a:rPr lang="de-DE" dirty="0" smtClean="0"/>
              <a:t>Gebäude kann gut in vorhandene Topographie eingebettet werden </a:t>
            </a:r>
          </a:p>
          <a:p>
            <a:r>
              <a:rPr lang="de-DE" dirty="0" smtClean="0"/>
              <a:t>Entwässerung Richtung Sternenfels im Freispiegel </a:t>
            </a:r>
          </a:p>
          <a:p>
            <a:r>
              <a:rPr lang="de-DE" dirty="0" smtClean="0"/>
              <a:t>Hochpunkt bei Starkregen </a:t>
            </a:r>
          </a:p>
          <a:p>
            <a:r>
              <a:rPr lang="de-DE" dirty="0" smtClean="0"/>
              <a:t>Direkte Anbindung an L1134 </a:t>
            </a:r>
          </a:p>
          <a:p>
            <a:r>
              <a:rPr lang="de-DE" dirty="0" smtClean="0"/>
              <a:t>Kurze Linksabbiegespur benötigt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5906" y="623054"/>
            <a:ext cx="4778350" cy="360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792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Feuerwehrhaus: Weiteres Vorgehen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799248"/>
            <a:ext cx="9149862" cy="4351338"/>
          </a:xfrm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Bauausschuss Feuerwehrhaus für Raumkonzept </a:t>
            </a:r>
          </a:p>
          <a:p>
            <a:r>
              <a:rPr lang="de-DE" dirty="0" smtClean="0"/>
              <a:t>Besichtigung verschiedener Feuerwehrhäuser zusammen mit Feuerwehr und Gemeinderat </a:t>
            </a:r>
          </a:p>
          <a:p>
            <a:r>
              <a:rPr lang="de-DE" dirty="0" smtClean="0"/>
              <a:t>Vorstellung, Diskussion und Beschluss Raumkonzept durch Gemeinderat</a:t>
            </a:r>
          </a:p>
          <a:p>
            <a:r>
              <a:rPr lang="de-DE" dirty="0" smtClean="0"/>
              <a:t>Raumkonzept Grundlage für Ausschreibung Architektenleistung </a:t>
            </a:r>
          </a:p>
          <a:p>
            <a:r>
              <a:rPr lang="de-DE" dirty="0" smtClean="0"/>
              <a:t>Baurecht schaffen: Vorhabenbezogener Bebauungsplan </a:t>
            </a:r>
          </a:p>
          <a:p>
            <a:r>
              <a:rPr lang="de-DE" dirty="0" smtClean="0"/>
              <a:t>Baukosten Stand heute:  voraussichtlich 6,3 </a:t>
            </a:r>
            <a:r>
              <a:rPr lang="de-DE" dirty="0" err="1" smtClean="0"/>
              <a:t>Mio</a:t>
            </a:r>
            <a:r>
              <a:rPr lang="de-DE" dirty="0" smtClean="0"/>
              <a:t> €</a:t>
            </a:r>
          </a:p>
          <a:p>
            <a:r>
              <a:rPr lang="de-DE" dirty="0" smtClean="0"/>
              <a:t>Fördermittel beantragen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Möglicher Spatenstich Sommer 2028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1218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810" y="4587738"/>
            <a:ext cx="9618497" cy="1325563"/>
          </a:xfrm>
        </p:spPr>
        <p:txBody>
          <a:bodyPr/>
          <a:lstStyle/>
          <a:p>
            <a:r>
              <a:rPr lang="de-DE" dirty="0" smtClean="0"/>
              <a:t>Ideen, Vorschläge, Visionen 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116" y="1333849"/>
            <a:ext cx="5181600" cy="3474483"/>
          </a:xfr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526219" y="747021"/>
            <a:ext cx="96184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Sachstand Feuerwehrhaus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207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Rathaussanierung: Sachstand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Letzte Sanierung um 1980 </a:t>
            </a:r>
          </a:p>
          <a:p>
            <a:r>
              <a:rPr lang="de-DE" dirty="0" smtClean="0"/>
              <a:t>Denkmalschutz</a:t>
            </a:r>
          </a:p>
          <a:p>
            <a:r>
              <a:rPr lang="de-DE" dirty="0" smtClean="0"/>
              <a:t>Sanierungsstau: 	</a:t>
            </a:r>
          </a:p>
          <a:p>
            <a:pPr lvl="1"/>
            <a:r>
              <a:rPr lang="de-DE" dirty="0" smtClean="0"/>
              <a:t>Glasanbau undicht</a:t>
            </a:r>
          </a:p>
          <a:p>
            <a:pPr lvl="1"/>
            <a:r>
              <a:rPr lang="de-DE" dirty="0" smtClean="0"/>
              <a:t>Fenster nicht mehr dicht </a:t>
            </a:r>
          </a:p>
          <a:p>
            <a:pPr lvl="1"/>
            <a:r>
              <a:rPr lang="de-DE" dirty="0" smtClean="0"/>
              <a:t>Strom, Wasser, EDV</a:t>
            </a:r>
          </a:p>
          <a:p>
            <a:pPr lvl="1"/>
            <a:r>
              <a:rPr lang="de-DE" dirty="0" smtClean="0"/>
              <a:t>Brandschutz</a:t>
            </a:r>
          </a:p>
          <a:p>
            <a:pPr lvl="1"/>
            <a:r>
              <a:rPr lang="de-DE" dirty="0" smtClean="0"/>
              <a:t>Barrierefreiheit </a:t>
            </a:r>
          </a:p>
          <a:p>
            <a:pPr lvl="1"/>
            <a:r>
              <a:rPr lang="de-DE" dirty="0" smtClean="0"/>
              <a:t>Alte Ölheizung über Gebäudekomplex nebenan</a:t>
            </a:r>
            <a:endParaRPr lang="de-DE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Sanierungsstudie: Kostenpunkt rd. 3 </a:t>
            </a:r>
            <a:r>
              <a:rPr lang="de-DE" dirty="0" err="1" smtClean="0">
                <a:sym typeface="Wingdings" panose="05000000000000000000" pitchFamily="2" charset="2"/>
              </a:rPr>
              <a:t>Mio</a:t>
            </a:r>
            <a:r>
              <a:rPr lang="de-DE" dirty="0" smtClean="0">
                <a:sym typeface="Wingdings" panose="05000000000000000000" pitchFamily="2" charset="2"/>
              </a:rPr>
              <a:t> €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Alternative im Gebäude „Fabrik Schweitzer“ (KOMM IN) </a:t>
            </a:r>
            <a:endParaRPr lang="de-DE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092" y="1455576"/>
            <a:ext cx="4407568" cy="308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21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Tagesordnung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618497" cy="466725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de-DE" dirty="0" smtClean="0"/>
              <a:t>Rathaussanierung: Sachstand und weiteres Vorgehen</a:t>
            </a:r>
            <a:endParaRPr lang="de-DE" dirty="0"/>
          </a:p>
          <a:p>
            <a:pPr lvl="0"/>
            <a:r>
              <a:rPr lang="de-DE" dirty="0" smtClean="0"/>
              <a:t>Neubau Feuerwehrhaus: Standortwahl </a:t>
            </a:r>
            <a:endParaRPr lang="de-DE" dirty="0"/>
          </a:p>
          <a:p>
            <a:pPr lvl="0"/>
            <a:r>
              <a:rPr lang="de-DE" b="1" dirty="0" smtClean="0"/>
              <a:t>Modellprojekt: Wir gestalten unsere Gemeinde“</a:t>
            </a:r>
          </a:p>
          <a:p>
            <a:pPr lvl="0"/>
            <a:r>
              <a:rPr lang="de-DE" dirty="0" smtClean="0"/>
              <a:t>Wohnbauentwicklung</a:t>
            </a:r>
            <a:r>
              <a:rPr lang="de-DE" dirty="0"/>
              <a:t>: Überblick über den </a:t>
            </a:r>
            <a:r>
              <a:rPr lang="de-DE" dirty="0" smtClean="0"/>
              <a:t>Planungsstand</a:t>
            </a:r>
          </a:p>
          <a:p>
            <a:pPr lvl="0"/>
            <a:r>
              <a:rPr lang="de-DE" dirty="0" smtClean="0"/>
              <a:t>Weitere Kommunale Baumaßnahmen</a:t>
            </a:r>
          </a:p>
          <a:p>
            <a:pPr lvl="1"/>
            <a:r>
              <a:rPr lang="de-DE" dirty="0" smtClean="0"/>
              <a:t>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endParaRPr lang="de-DE" dirty="0" smtClean="0"/>
          </a:p>
          <a:p>
            <a:pPr lvl="1"/>
            <a:r>
              <a:rPr lang="de-DE" dirty="0" err="1" smtClean="0"/>
              <a:t>Ortsdurchfahrten</a:t>
            </a:r>
            <a:endParaRPr lang="de-DE" dirty="0" smtClean="0"/>
          </a:p>
          <a:p>
            <a:pPr lvl="1"/>
            <a:r>
              <a:rPr lang="de-DE" dirty="0" smtClean="0"/>
              <a:t>Starkregenschutz Diefenbach</a:t>
            </a:r>
            <a:endParaRPr lang="de-DE" dirty="0"/>
          </a:p>
          <a:p>
            <a:pPr lvl="0"/>
            <a:r>
              <a:rPr lang="de-DE" dirty="0"/>
              <a:t>Informationen zu aktuellen Fördermöglichkeiten im Bereich LSP und ELR und LEADER</a:t>
            </a:r>
          </a:p>
          <a:p>
            <a:r>
              <a:rPr lang="de-DE" dirty="0"/>
              <a:t>Diskussion und Austausch</a:t>
            </a:r>
          </a:p>
        </p:txBody>
      </p:sp>
    </p:spTree>
    <p:extLst>
      <p:ext uri="{BB962C8B-B14F-4D97-AF65-F5344CB8AC3E}">
        <p14:creationId xmlns:p14="http://schemas.microsoft.com/office/powerpoint/2010/main" val="857505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Modellprojekt: Wir gestalten unsere Gemeinde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		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Durchgeführt </a:t>
            </a:r>
            <a:r>
              <a:rPr lang="de-DE" dirty="0"/>
              <a:t>vom Institut für Angewandte </a:t>
            </a:r>
            <a:r>
              <a:rPr lang="de-DE" dirty="0" smtClean="0"/>
              <a:t>				Sozialwissenschaften </a:t>
            </a:r>
            <a:r>
              <a:rPr lang="de-DE" dirty="0"/>
              <a:t>Stuttgart – kurz IAS</a:t>
            </a:r>
            <a:br>
              <a:rPr lang="de-DE" dirty="0"/>
            </a:br>
            <a:r>
              <a:rPr lang="de-DE" dirty="0" smtClean="0"/>
              <a:t>		IAS-Team</a:t>
            </a:r>
            <a:r>
              <a:rPr lang="de-DE" dirty="0"/>
              <a:t>: Janine Bliestle, Sandra </a:t>
            </a:r>
            <a:r>
              <a:rPr lang="de-DE" dirty="0" err="1" smtClean="0"/>
              <a:t>Holzherr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Vier </a:t>
            </a:r>
            <a:r>
              <a:rPr lang="de-DE" dirty="0"/>
              <a:t>Kommunen – bzw. deren </a:t>
            </a:r>
            <a:r>
              <a:rPr lang="de-DE" dirty="0" err="1"/>
              <a:t>Einwohner:innen</a:t>
            </a:r>
            <a:r>
              <a:rPr lang="de-DE" dirty="0"/>
              <a:t> - bekommen 5.000 EUR, um mit eigenen Ideen ihre Gemeinde mitzugestalten.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/>
              <a:t>Projektlaufzeit</a:t>
            </a:r>
            <a:r>
              <a:rPr lang="de-DE" dirty="0"/>
              <a:t>: 15.6.2025 - </a:t>
            </a:r>
            <a:r>
              <a:rPr lang="de-DE" dirty="0" smtClean="0"/>
              <a:t>31.12.2026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/>
              <a:t>Projektsteuerung: Gemeinderätin Ingela Freisler und Bürgermeisterin Antonia Walch </a:t>
            </a:r>
            <a:endParaRPr lang="de-DE" dirty="0"/>
          </a:p>
          <a:p>
            <a:endParaRPr lang="de-DE" dirty="0" smtClean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4F2528-AF2C-FFB7-6C48-05FCB908D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81" y="1957297"/>
            <a:ext cx="6765384" cy="7409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D4C33AF-B5CB-7139-6AC9-F58A42FFF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81" y="2829933"/>
            <a:ext cx="1530722" cy="150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2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Modellprojekt: Wir gestalten unsere Gemeinde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5.000 € Budget zur Umsetzung eines bürgerschaftlichen Projekts</a:t>
            </a:r>
          </a:p>
          <a:p>
            <a:pPr marL="0" indent="0">
              <a:buNone/>
            </a:pPr>
            <a:endParaRPr lang="de-DE" sz="1400" b="1" dirty="0" smtClean="0"/>
          </a:p>
          <a:p>
            <a:pPr marL="0" indent="0">
              <a:buNone/>
            </a:pPr>
            <a:r>
              <a:rPr lang="de-DE" b="1" dirty="0" smtClean="0"/>
              <a:t>Kriterien:</a:t>
            </a:r>
          </a:p>
          <a:p>
            <a:r>
              <a:rPr lang="de-DE" dirty="0" smtClean="0"/>
              <a:t>Gemeinwohlorientiert</a:t>
            </a:r>
          </a:p>
          <a:p>
            <a:r>
              <a:rPr lang="de-DE" dirty="0" smtClean="0"/>
              <a:t>Einwohner von Sternenfels und Diefenbach </a:t>
            </a:r>
          </a:p>
          <a:p>
            <a:r>
              <a:rPr lang="de-DE" dirty="0" smtClean="0"/>
              <a:t>Im Kostenrahmen von 5.000 € </a:t>
            </a:r>
          </a:p>
          <a:p>
            <a:endParaRPr lang="de-DE" dirty="0" smtClean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4F2528-AF2C-FFB7-6C48-05FCB908D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27" y="5570936"/>
            <a:ext cx="6765384" cy="7409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D4C33AF-B5CB-7139-6AC9-F58A42FFF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393" y="4805182"/>
            <a:ext cx="1530722" cy="150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92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Modellprojekt: Wir gestalten unsere Gemeinde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Ablauf: </a:t>
            </a:r>
          </a:p>
          <a:p>
            <a:r>
              <a:rPr lang="de-DE" dirty="0" smtClean="0"/>
              <a:t>Ideenbörse am 21.10.2025</a:t>
            </a:r>
          </a:p>
          <a:p>
            <a:r>
              <a:rPr lang="de-DE" dirty="0" smtClean="0"/>
              <a:t>Einreichungsfrist bis 11.01.2026</a:t>
            </a:r>
          </a:p>
          <a:p>
            <a:r>
              <a:rPr lang="de-DE" dirty="0" smtClean="0"/>
              <a:t>Vorstellung der Projekte: Januar 2026 </a:t>
            </a:r>
          </a:p>
          <a:p>
            <a:r>
              <a:rPr lang="de-DE" dirty="0" smtClean="0"/>
              <a:t>Onlineabstimmung bis Februar 2026 </a:t>
            </a:r>
          </a:p>
          <a:p>
            <a:r>
              <a:rPr lang="de-DE" dirty="0" smtClean="0"/>
              <a:t>Umsetzung bis Dezember 2026 </a:t>
            </a:r>
          </a:p>
          <a:p>
            <a:pPr marL="0" indent="0">
              <a:buNone/>
            </a:pPr>
            <a:endParaRPr lang="de-DE" dirty="0" smtClean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4F2528-AF2C-FFB7-6C48-05FCB908D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9" y="5570936"/>
            <a:ext cx="6765384" cy="7409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D4C33AF-B5CB-7139-6AC9-F58A42FFF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09" y="4737714"/>
            <a:ext cx="1530722" cy="150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13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Modellprojekt: Wir gestalten unsere Gemeinde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Idee</a:t>
            </a:r>
          </a:p>
          <a:p>
            <a:r>
              <a:rPr lang="de-DE" dirty="0" smtClean="0"/>
              <a:t>Rahmenbedingungen sehr offen </a:t>
            </a:r>
          </a:p>
          <a:p>
            <a:r>
              <a:rPr lang="de-DE" dirty="0" smtClean="0"/>
              <a:t>Blaupause für andere Förderprojekte </a:t>
            </a:r>
          </a:p>
          <a:p>
            <a:r>
              <a:rPr lang="de-DE" dirty="0" smtClean="0"/>
              <a:t>Möglichst unbürokratisch </a:t>
            </a:r>
          </a:p>
          <a:p>
            <a:r>
              <a:rPr lang="de-DE" dirty="0" smtClean="0"/>
              <a:t>Auszahlungen entweder nach Vorlage von Rechnungen oder direkt über Gemeinde</a:t>
            </a:r>
          </a:p>
          <a:p>
            <a:pPr marL="0" indent="0">
              <a:buNone/>
            </a:pPr>
            <a:endParaRPr lang="de-DE" dirty="0" smtClean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4F2528-AF2C-FFB7-6C48-05FCB908D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0" y="5711613"/>
            <a:ext cx="6765384" cy="7409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D4C33AF-B5CB-7139-6AC9-F58A42FFF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070" y="5033783"/>
            <a:ext cx="1530722" cy="150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10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Modellprojekt: Wir gestalten unsere Gemeinde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Ideensammlung</a:t>
            </a:r>
          </a:p>
          <a:p>
            <a:pPr marL="0" indent="0">
              <a:buNone/>
            </a:pPr>
            <a:endParaRPr lang="de-DE" b="1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b="1" dirty="0" err="1" smtClean="0">
                <a:sym typeface="Wingdings" panose="05000000000000000000" pitchFamily="2" charset="2"/>
              </a:rPr>
              <a:t>Mentimeter</a:t>
            </a:r>
            <a:r>
              <a:rPr lang="de-DE" b="1" dirty="0" smtClean="0">
                <a:sym typeface="Wingdings" panose="05000000000000000000" pitchFamily="2" charset="2"/>
              </a:rPr>
              <a:t> bitte abscannen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Erste spontane Ideen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b="1" dirty="0" smtClean="0">
                <a:sym typeface="Wingdings" panose="05000000000000000000" pitchFamily="2" charset="2"/>
              </a:rPr>
              <a:t>Projektvordrucke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zum mitnehmen liegen </a:t>
            </a:r>
            <a:r>
              <a:rPr lang="de-DE" dirty="0">
                <a:sym typeface="Wingdings" panose="05000000000000000000" pitchFamily="2" charset="2"/>
              </a:rPr>
              <a:t>h</a:t>
            </a:r>
            <a:r>
              <a:rPr lang="de-DE" dirty="0" smtClean="0">
                <a:sym typeface="Wingdings" panose="05000000000000000000" pitchFamily="2" charset="2"/>
              </a:rPr>
              <a:t>inten aus 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endParaRPr lang="de-DE" b="1" dirty="0" smtClean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4F2528-AF2C-FFB7-6C48-05FCB908D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0" y="5711613"/>
            <a:ext cx="6765384" cy="7409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D4C33AF-B5CB-7139-6AC9-F58A42FFF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070" y="5033783"/>
            <a:ext cx="1530722" cy="150671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1017" y="2031415"/>
            <a:ext cx="2073021" cy="211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874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Modellprojekt: Wir gestalten unsere Gemeinde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Ergebnis vom </a:t>
            </a:r>
            <a:r>
              <a:rPr lang="de-DE" b="1" dirty="0" err="1" smtClean="0"/>
              <a:t>Mentimeter</a:t>
            </a:r>
            <a:r>
              <a:rPr lang="de-DE" b="1" dirty="0" smtClean="0"/>
              <a:t> </a:t>
            </a:r>
            <a:endParaRPr lang="de-DE" dirty="0" smtClean="0"/>
          </a:p>
          <a:p>
            <a:pPr marL="0" indent="0">
              <a:buNone/>
            </a:pPr>
            <a:endParaRPr lang="de-DE" b="1" dirty="0" smtClean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4F2528-AF2C-FFB7-6C48-05FCB908D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0" y="5711613"/>
            <a:ext cx="6765384" cy="7409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D4C33AF-B5CB-7139-6AC9-F58A42FFF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070" y="5033783"/>
            <a:ext cx="1530722" cy="150671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430" y="2217263"/>
            <a:ext cx="6242735" cy="34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036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810" y="4587738"/>
            <a:ext cx="9618497" cy="1325563"/>
          </a:xfrm>
        </p:spPr>
        <p:txBody>
          <a:bodyPr/>
          <a:lstStyle/>
          <a:p>
            <a:r>
              <a:rPr lang="de-DE" dirty="0" smtClean="0"/>
              <a:t>Ideen, Vorschläge, Visionen 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055" y="1826220"/>
            <a:ext cx="4278437" cy="2868874"/>
          </a:xfr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526219" y="747021"/>
            <a:ext cx="96184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Modellprojekt: Wir gestalten unsere Gemeinde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820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Tagesordnung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618497" cy="466725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de-DE" dirty="0" smtClean="0"/>
              <a:t>Rathaussanierung: Sachstand und weiteres Vorgehen</a:t>
            </a:r>
            <a:endParaRPr lang="de-DE" dirty="0"/>
          </a:p>
          <a:p>
            <a:pPr lvl="0"/>
            <a:r>
              <a:rPr lang="de-DE" dirty="0" smtClean="0"/>
              <a:t>Neubau Feuerwehrhaus: Standortwahl </a:t>
            </a:r>
            <a:endParaRPr lang="de-DE" dirty="0"/>
          </a:p>
          <a:p>
            <a:pPr lvl="0"/>
            <a:r>
              <a:rPr lang="de-DE" dirty="0" smtClean="0"/>
              <a:t>Modellprojekt: Wir gestalten unsere Gemeinde“</a:t>
            </a:r>
          </a:p>
          <a:p>
            <a:pPr lvl="0"/>
            <a:r>
              <a:rPr lang="de-DE" b="1" dirty="0" smtClean="0"/>
              <a:t>Wohnbauentwicklung</a:t>
            </a:r>
            <a:r>
              <a:rPr lang="de-DE" b="1" dirty="0"/>
              <a:t>: Überblick über den </a:t>
            </a:r>
            <a:r>
              <a:rPr lang="de-DE" b="1" dirty="0" smtClean="0"/>
              <a:t>Planungsstand</a:t>
            </a:r>
          </a:p>
          <a:p>
            <a:pPr lvl="0"/>
            <a:r>
              <a:rPr lang="de-DE" dirty="0" smtClean="0"/>
              <a:t>Weitere Kommunale Baumaßnahmen</a:t>
            </a:r>
          </a:p>
          <a:p>
            <a:pPr lvl="1"/>
            <a:r>
              <a:rPr lang="de-DE" dirty="0" smtClean="0"/>
              <a:t>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endParaRPr lang="de-DE" dirty="0" smtClean="0"/>
          </a:p>
          <a:p>
            <a:pPr lvl="1"/>
            <a:r>
              <a:rPr lang="de-DE" dirty="0" err="1" smtClean="0"/>
              <a:t>Ortsdurchfahrten</a:t>
            </a:r>
            <a:endParaRPr lang="de-DE" dirty="0" smtClean="0"/>
          </a:p>
          <a:p>
            <a:pPr lvl="1"/>
            <a:r>
              <a:rPr lang="de-DE" dirty="0" smtClean="0"/>
              <a:t>Starkregenschutz Diefenbach</a:t>
            </a:r>
            <a:endParaRPr lang="de-DE" dirty="0"/>
          </a:p>
          <a:p>
            <a:pPr lvl="0"/>
            <a:r>
              <a:rPr lang="de-DE" dirty="0"/>
              <a:t>Informationen zu aktuellen Fördermöglichkeiten im Bereich LSP und ELR und LEADER</a:t>
            </a:r>
          </a:p>
          <a:p>
            <a:r>
              <a:rPr lang="de-DE" dirty="0"/>
              <a:t>Diskussion und Austausch</a:t>
            </a:r>
          </a:p>
        </p:txBody>
      </p:sp>
    </p:spTree>
    <p:extLst>
      <p:ext uri="{BB962C8B-B14F-4D97-AF65-F5344CB8AC3E}">
        <p14:creationId xmlns:p14="http://schemas.microsoft.com/office/powerpoint/2010/main" val="1782628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Rote Äcker 	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35254" y="1825625"/>
            <a:ext cx="5181600" cy="435133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Bebauungsplan rechtskräftig seit Frühjahr 2025</a:t>
            </a:r>
          </a:p>
          <a:p>
            <a:r>
              <a:rPr lang="de-DE" dirty="0" smtClean="0"/>
              <a:t>Umlegung rechtskräftig seit September 2025</a:t>
            </a:r>
          </a:p>
          <a:p>
            <a:r>
              <a:rPr lang="de-DE" dirty="0" smtClean="0"/>
              <a:t>Ausschreibung der Erschließungsarbeiten durch beauftragten Erschließungsträger PEG </a:t>
            </a:r>
          </a:p>
          <a:p>
            <a:r>
              <a:rPr lang="de-DE" dirty="0" smtClean="0"/>
              <a:t>Gemeinderat: </a:t>
            </a:r>
          </a:p>
          <a:p>
            <a:pPr lvl="1"/>
            <a:r>
              <a:rPr lang="de-DE" dirty="0" smtClean="0"/>
              <a:t>Festlegung von Kriterien zur Bauplatzvergabe </a:t>
            </a:r>
          </a:p>
          <a:p>
            <a:pPr lvl="1"/>
            <a:r>
              <a:rPr lang="de-DE" dirty="0" smtClean="0"/>
              <a:t>Festlegung der Grundstückspreise (nach Ergebnis der Ausschreibung)</a:t>
            </a:r>
          </a:p>
          <a:p>
            <a:pPr marL="0" indent="0">
              <a:buNone/>
            </a:pPr>
            <a:r>
              <a:rPr lang="de-DE" b="1" dirty="0" smtClean="0">
                <a:sym typeface="Wingdings" panose="05000000000000000000" pitchFamily="2" charset="2"/>
              </a:rPr>
              <a:t></a:t>
            </a:r>
            <a:r>
              <a:rPr lang="de-DE" b="1" dirty="0" smtClean="0"/>
              <a:t>Voraussichtlicher Start Bauplatzverkäufe: Frühjahr 2026</a:t>
            </a:r>
          </a:p>
          <a:p>
            <a:endParaRPr lang="de-DE" b="1" dirty="0"/>
          </a:p>
          <a:p>
            <a:pPr marL="0" indent="0">
              <a:buNone/>
            </a:pPr>
            <a:endParaRPr lang="de-DE" sz="1800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47632" y="626845"/>
            <a:ext cx="3479247" cy="555011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7632" y="626845"/>
            <a:ext cx="3815971" cy="569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43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Rathaussanierung: Sachstand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32" y="1243263"/>
            <a:ext cx="10123315" cy="52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933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Am </a:t>
            </a:r>
            <a:r>
              <a:rPr lang="de-DE" dirty="0" err="1"/>
              <a:t>Falltor</a:t>
            </a:r>
            <a:r>
              <a:rPr lang="de-DE" dirty="0"/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88377" y="1825625"/>
            <a:ext cx="464526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Aktueller Sachstand</a:t>
            </a:r>
            <a:endParaRPr lang="de-DE" sz="1800" b="1" dirty="0"/>
          </a:p>
          <a:p>
            <a:r>
              <a:rPr lang="de-DE" dirty="0" smtClean="0"/>
              <a:t>Umlegung wurde offiziell eingeleitet </a:t>
            </a:r>
          </a:p>
          <a:p>
            <a:r>
              <a:rPr lang="de-DE" dirty="0" smtClean="0"/>
              <a:t>Grundstücksverhandlungen mit angrenzenden Eigentümer*innen </a:t>
            </a:r>
          </a:p>
          <a:p>
            <a:r>
              <a:rPr lang="de-DE" dirty="0" smtClean="0"/>
              <a:t>Technische Erschließung wie Entwässerung, Erschließung mit Linksabbiegerspur, </a:t>
            </a:r>
            <a:r>
              <a:rPr lang="de-DE" dirty="0" err="1" smtClean="0"/>
              <a:t>Feldwegsanbindung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448" y="2478637"/>
            <a:ext cx="6107867" cy="429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760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Nähere Hofstatt	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5848" y="1695016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Innerörtliche Nachverdichtung, </a:t>
            </a:r>
          </a:p>
          <a:p>
            <a:pPr marL="0" indent="0">
              <a:buNone/>
            </a:pPr>
            <a:r>
              <a:rPr lang="de-DE" sz="1800" dirty="0"/>
              <a:t>§ 13 a BauGB </a:t>
            </a:r>
          </a:p>
          <a:p>
            <a:r>
              <a:rPr lang="de-DE" dirty="0"/>
              <a:t>1,6 ha</a:t>
            </a:r>
          </a:p>
          <a:p>
            <a:r>
              <a:rPr lang="de-DE" dirty="0"/>
              <a:t>Einzel- und Doppelhausbebauung </a:t>
            </a:r>
          </a:p>
          <a:p>
            <a:r>
              <a:rPr lang="de-DE" dirty="0"/>
              <a:t>Mehrfamilienhaus mit möglicher Ladenfläche </a:t>
            </a:r>
          </a:p>
          <a:p>
            <a:r>
              <a:rPr lang="de-DE" dirty="0"/>
              <a:t>Flachdächer vorgeschrieben </a:t>
            </a:r>
            <a:br>
              <a:rPr lang="de-DE" dirty="0"/>
            </a:br>
            <a:r>
              <a:rPr lang="de-DE" sz="1800" dirty="0"/>
              <a:t>(Blick, begrünte Dachflächen) </a:t>
            </a:r>
          </a:p>
          <a:p>
            <a:r>
              <a:rPr lang="de-DE" dirty="0"/>
              <a:t>18 Bauplätze </a:t>
            </a:r>
            <a:r>
              <a:rPr lang="de-DE" sz="1800" dirty="0"/>
              <a:t>(350 m² - 750 m²)</a:t>
            </a: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4" name="Textfeld 3"/>
          <p:cNvSpPr txBox="1"/>
          <p:nvPr/>
        </p:nvSpPr>
        <p:spPr>
          <a:xfrm>
            <a:off x="6127321" y="4392481"/>
            <a:ext cx="4082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u="sng" dirty="0"/>
              <a:t>Darum geht’s nicht weiter: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Mitwirkungsbereitschaft eines/r Eigentümer/in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Entwässerungsplanung wird nochmals verändert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187" y="574413"/>
            <a:ext cx="4808678" cy="312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970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 Baulandentwicklung in Sternenfels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950" y="2072457"/>
            <a:ext cx="5181600" cy="3474483"/>
          </a:xfrm>
        </p:spPr>
      </p:pic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4"/>
          <p:cNvSpPr txBox="1">
            <a:spLocks/>
          </p:cNvSpPr>
          <p:nvPr/>
        </p:nvSpPr>
        <p:spPr>
          <a:xfrm>
            <a:off x="624395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Platz für Ihre Anregungen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Bitte Hand heben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Sie werden aufgerufen und erhalten das Mikrofon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41346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Tagesordnung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618497" cy="466725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de-DE" dirty="0" smtClean="0"/>
              <a:t>Rathaussanierung: Sachstand und weiteres Vorgehen</a:t>
            </a:r>
            <a:endParaRPr lang="de-DE" dirty="0"/>
          </a:p>
          <a:p>
            <a:pPr lvl="0"/>
            <a:r>
              <a:rPr lang="de-DE" dirty="0" smtClean="0"/>
              <a:t>Neubau Feuerwehrhaus: Standortwahl </a:t>
            </a:r>
            <a:endParaRPr lang="de-DE" dirty="0"/>
          </a:p>
          <a:p>
            <a:pPr lvl="0"/>
            <a:r>
              <a:rPr lang="de-DE" dirty="0" smtClean="0"/>
              <a:t>Modellprojekt: Wir gestalten unsere Gemeinde“</a:t>
            </a:r>
          </a:p>
          <a:p>
            <a:pPr lvl="0"/>
            <a:r>
              <a:rPr lang="de-DE" dirty="0" smtClean="0"/>
              <a:t>Wohnbauentwicklung</a:t>
            </a:r>
            <a:r>
              <a:rPr lang="de-DE" dirty="0"/>
              <a:t>: Überblick über den </a:t>
            </a:r>
            <a:r>
              <a:rPr lang="de-DE" dirty="0" smtClean="0"/>
              <a:t>Planungsstand</a:t>
            </a:r>
          </a:p>
          <a:p>
            <a:pPr lvl="0"/>
            <a:r>
              <a:rPr lang="de-DE" b="1" dirty="0" smtClean="0"/>
              <a:t>Weitere Kommunale Baumaßnahmen</a:t>
            </a:r>
          </a:p>
          <a:p>
            <a:pPr lvl="1"/>
            <a:r>
              <a:rPr lang="de-DE" dirty="0" smtClean="0"/>
              <a:t>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endParaRPr lang="de-DE" dirty="0" smtClean="0"/>
          </a:p>
          <a:p>
            <a:pPr lvl="1"/>
            <a:r>
              <a:rPr lang="de-DE" dirty="0" err="1" smtClean="0"/>
              <a:t>Ortsdurchfahrten</a:t>
            </a:r>
            <a:endParaRPr lang="de-DE" dirty="0" smtClean="0"/>
          </a:p>
          <a:p>
            <a:pPr lvl="1"/>
            <a:r>
              <a:rPr lang="de-DE" dirty="0" smtClean="0"/>
              <a:t>Starkregenschutz Diefenbach</a:t>
            </a:r>
            <a:endParaRPr lang="de-DE" dirty="0"/>
          </a:p>
          <a:p>
            <a:pPr lvl="0"/>
            <a:r>
              <a:rPr lang="de-DE" dirty="0"/>
              <a:t>Informationen zu aktuellen Fördermöglichkeiten im Bereich LSP und ELR und LEADER</a:t>
            </a:r>
          </a:p>
          <a:p>
            <a:r>
              <a:rPr lang="de-DE" dirty="0"/>
              <a:t>Diskussion und Austausch</a:t>
            </a:r>
          </a:p>
        </p:txBody>
      </p:sp>
    </p:spTree>
    <p:extLst>
      <p:ext uri="{BB962C8B-B14F-4D97-AF65-F5344CB8AC3E}">
        <p14:creationId xmlns:p14="http://schemas.microsoft.com/office/powerpoint/2010/main" val="801756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a. 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ED1948-8B85-4695-9B22-56F68098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71825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smtClean="0"/>
              <a:t>Straßenzustand sehr schlecht</a:t>
            </a:r>
          </a:p>
          <a:p>
            <a:pPr lvl="1">
              <a:buFontTx/>
              <a:buChar char="-"/>
            </a:pPr>
            <a:r>
              <a:rPr lang="de-DE" dirty="0" smtClean="0"/>
              <a:t>Asphalt verdrückt </a:t>
            </a:r>
          </a:p>
          <a:p>
            <a:pPr lvl="1">
              <a:buFontTx/>
              <a:buChar char="-"/>
            </a:pPr>
            <a:r>
              <a:rPr lang="de-DE" dirty="0" smtClean="0"/>
              <a:t>Häufung von Rohrbrüchen </a:t>
            </a:r>
          </a:p>
          <a:p>
            <a:pPr lvl="1">
              <a:buFontTx/>
              <a:buChar char="-"/>
            </a:pPr>
            <a:r>
              <a:rPr lang="de-DE" dirty="0" smtClean="0"/>
              <a:t>Kanalisation sanierungsbedürftig</a:t>
            </a:r>
          </a:p>
          <a:p>
            <a:pPr marL="457200" lvl="1" indent="0">
              <a:buNone/>
            </a:pPr>
            <a:r>
              <a:rPr lang="de-DE" dirty="0" smtClean="0"/>
              <a:t>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Vollausbau sinnvoll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Bereits seit einigen Jahren auf Agenda der Gemeinde</a:t>
            </a:r>
            <a:endParaRPr lang="de-DE" dirty="0" smtClean="0"/>
          </a:p>
          <a:p>
            <a:pPr>
              <a:buFontTx/>
              <a:buChar char="-"/>
            </a:pPr>
            <a:endParaRPr lang="de-DE" dirty="0"/>
          </a:p>
          <a:p>
            <a:pPr>
              <a:buFontTx/>
              <a:buChar char="-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275" y="2022397"/>
            <a:ext cx="5279545" cy="350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0240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a. 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ED1948-8B85-4695-9B22-56F68098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085492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de-DE" dirty="0" smtClean="0"/>
              <a:t>Vollausbau sehr teuer</a:t>
            </a:r>
          </a:p>
          <a:p>
            <a:pPr lvl="1">
              <a:buFontTx/>
              <a:buChar char="-"/>
            </a:pPr>
            <a:r>
              <a:rPr lang="de-DE" dirty="0" smtClean="0"/>
              <a:t>Kanalisation </a:t>
            </a:r>
            <a:r>
              <a:rPr lang="de-DE" dirty="0" err="1" smtClean="0"/>
              <a:t>inkl</a:t>
            </a:r>
            <a:r>
              <a:rPr lang="de-DE" dirty="0" smtClean="0"/>
              <a:t> Hausanschlüsse</a:t>
            </a:r>
          </a:p>
          <a:p>
            <a:pPr lvl="1">
              <a:buFontTx/>
              <a:buChar char="-"/>
            </a:pPr>
            <a:r>
              <a:rPr lang="de-DE" dirty="0" smtClean="0"/>
              <a:t>Wasserversorgung inkl. Hausanschlüsse</a:t>
            </a:r>
          </a:p>
          <a:p>
            <a:pPr lvl="1">
              <a:buFontTx/>
              <a:buChar char="-"/>
            </a:pPr>
            <a:r>
              <a:rPr lang="de-DE" dirty="0" smtClean="0"/>
              <a:t>Straßenbau/Feldwegbau</a:t>
            </a:r>
          </a:p>
          <a:p>
            <a:pPr lvl="1">
              <a:buFontTx/>
              <a:buChar char="-"/>
            </a:pPr>
            <a:r>
              <a:rPr lang="de-DE" dirty="0" smtClean="0"/>
              <a:t>Teilw. Straßenbeleuchtung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 Aufteilung in 2 Bauabschnitte </a:t>
            </a:r>
            <a:r>
              <a:rPr lang="de-DE" dirty="0" smtClean="0"/>
              <a:t> </a:t>
            </a:r>
            <a:endParaRPr lang="de-DE" dirty="0"/>
          </a:p>
          <a:p>
            <a:pPr>
              <a:buFontTx/>
              <a:buChar char="-"/>
            </a:pP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552" y="2123471"/>
            <a:ext cx="4925112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491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a. 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ED1948-8B85-4695-9B22-56F68098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08549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Bauabschnitt 1: </a:t>
            </a:r>
          </a:p>
          <a:p>
            <a:pPr marL="0" indent="0">
              <a:buNone/>
            </a:pPr>
            <a:r>
              <a:rPr lang="de-DE" dirty="0" err="1" smtClean="0"/>
              <a:t>Derdinger</a:t>
            </a:r>
            <a:r>
              <a:rPr lang="de-DE" dirty="0" smtClean="0"/>
              <a:t> Weg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Kosten: rd. 770.000 €</a:t>
            </a:r>
          </a:p>
          <a:p>
            <a:pPr marL="0" indent="0">
              <a:buNone/>
            </a:pPr>
            <a:endParaRPr lang="de-D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Ausschreibung um Spätjahr 2025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Ausführung 2026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552" y="2123471"/>
            <a:ext cx="4925112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602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a. 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ED1948-8B85-4695-9B22-56F68098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08549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Bauabschnitt 2: </a:t>
            </a:r>
          </a:p>
          <a:p>
            <a:pPr marL="0" indent="0">
              <a:buNone/>
            </a:pPr>
            <a:r>
              <a:rPr lang="de-DE" dirty="0" err="1" smtClean="0"/>
              <a:t>Kilgenweg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Kosten: rd. 520.000 €</a:t>
            </a:r>
          </a:p>
          <a:p>
            <a:pPr marL="0" indent="0">
              <a:buNone/>
            </a:pPr>
            <a:endParaRPr lang="de-D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Ausschreibung um Spätjahr 2026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Ausführung 2027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484" y="1941735"/>
            <a:ext cx="4734586" cy="38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119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</a:t>
            </a:r>
            <a:r>
              <a:rPr lang="de-DE" dirty="0" smtClean="0"/>
              <a:t>. </a:t>
            </a:r>
            <a:r>
              <a:rPr lang="de-DE" dirty="0"/>
              <a:t>Sanierung </a:t>
            </a:r>
            <a:r>
              <a:rPr lang="de-DE" dirty="0" err="1" smtClean="0"/>
              <a:t>Brettener</a:t>
            </a:r>
            <a:r>
              <a:rPr lang="de-DE" dirty="0" smtClean="0"/>
              <a:t> Straße (L1134</a:t>
            </a:r>
            <a:r>
              <a:rPr lang="de-DE" dirty="0"/>
              <a:t>)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ED1948-8B85-4695-9B22-56F68098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3964443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de-DE" dirty="0"/>
              <a:t>Straßenbaulastträger: RP Karlsruhe</a:t>
            </a:r>
          </a:p>
          <a:p>
            <a:pPr>
              <a:buFontTx/>
              <a:buChar char="-"/>
            </a:pPr>
            <a:r>
              <a:rPr lang="de-DE" dirty="0"/>
              <a:t>Gemeinde ist aber zuständig für Kanal- und Wassernetz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Nach </a:t>
            </a:r>
            <a:r>
              <a:rPr lang="de-DE" dirty="0">
                <a:sym typeface="Wingdings" panose="05000000000000000000" pitchFamily="2" charset="2"/>
              </a:rPr>
              <a:t>fast 4 Jahren Planungsphase: 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dirty="0">
                <a:sym typeface="Wingdings" panose="05000000000000000000" pitchFamily="2" charset="2"/>
              </a:rPr>
              <a:t>Erneuerung der </a:t>
            </a:r>
            <a:r>
              <a:rPr lang="de-DE" dirty="0" err="1">
                <a:sym typeface="Wingdings" panose="05000000000000000000" pitchFamily="2" charset="2"/>
              </a:rPr>
              <a:t>Sternenfelser</a:t>
            </a:r>
            <a:r>
              <a:rPr lang="de-DE" dirty="0">
                <a:sym typeface="Wingdings" panose="05000000000000000000" pitchFamily="2" charset="2"/>
              </a:rPr>
              <a:t> Ods in Abschnitten </a:t>
            </a:r>
            <a:endParaRPr lang="de-DE" dirty="0" smtClean="0"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945866F-C9A9-4E4B-BA85-C61F2FB4F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643" y="1563591"/>
            <a:ext cx="5530141" cy="386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049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r>
              <a:rPr lang="de-DE" dirty="0"/>
              <a:t>Sanierung Heilbronner Straße (L1134)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ED1948-8B85-4695-9B22-56F68098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11965"/>
            <a:ext cx="4125686" cy="5957664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de-DE" sz="2000" b="1" dirty="0"/>
              <a:t>Bauabschnitt</a:t>
            </a:r>
          </a:p>
          <a:p>
            <a:pPr>
              <a:buFontTx/>
              <a:buChar char="-"/>
            </a:pPr>
            <a:r>
              <a:rPr lang="de-DE" sz="2000" dirty="0" smtClean="0"/>
              <a:t>Stich </a:t>
            </a:r>
            <a:r>
              <a:rPr lang="de-DE" sz="2000" dirty="0" err="1" smtClean="0"/>
              <a:t>Brettener</a:t>
            </a:r>
            <a:r>
              <a:rPr lang="de-DE" sz="2000" dirty="0" smtClean="0"/>
              <a:t> Straße bis Beginn </a:t>
            </a:r>
            <a:r>
              <a:rPr lang="de-DE" sz="2000" dirty="0" err="1" smtClean="0"/>
              <a:t>Kürnbacher</a:t>
            </a:r>
            <a:r>
              <a:rPr lang="de-DE" sz="2000" dirty="0" smtClean="0"/>
              <a:t> Straße </a:t>
            </a:r>
          </a:p>
          <a:p>
            <a:pPr lvl="1">
              <a:buFontTx/>
              <a:buChar char="-"/>
            </a:pPr>
            <a:r>
              <a:rPr lang="de-DE" sz="1600" dirty="0" smtClean="0"/>
              <a:t>Beginn </a:t>
            </a:r>
            <a:r>
              <a:rPr lang="de-DE" sz="1600" dirty="0" err="1" smtClean="0"/>
              <a:t>vorausichtl</a:t>
            </a:r>
            <a:r>
              <a:rPr lang="de-DE" sz="1600" dirty="0" smtClean="0"/>
              <a:t>. Ende Nov. 2024</a:t>
            </a:r>
          </a:p>
          <a:p>
            <a:pPr lvl="1">
              <a:buFontTx/>
              <a:buChar char="-"/>
            </a:pPr>
            <a:r>
              <a:rPr lang="de-DE" sz="1600" dirty="0" smtClean="0"/>
              <a:t>Halbseitige Sperrung mit Ampel</a:t>
            </a:r>
          </a:p>
          <a:p>
            <a:pPr>
              <a:buFontTx/>
              <a:buChar char="-"/>
            </a:pPr>
            <a:r>
              <a:rPr lang="de-DE" sz="2000" dirty="0" smtClean="0"/>
              <a:t>Heilbronner Straße </a:t>
            </a:r>
          </a:p>
          <a:p>
            <a:pPr lvl="1">
              <a:buFontTx/>
              <a:buChar char="-"/>
            </a:pPr>
            <a:r>
              <a:rPr lang="de-DE" sz="1600" dirty="0" smtClean="0"/>
              <a:t>Beginn: Januar 2025</a:t>
            </a:r>
          </a:p>
          <a:p>
            <a:pPr lvl="1">
              <a:buFontTx/>
              <a:buChar char="-"/>
            </a:pPr>
            <a:r>
              <a:rPr lang="de-DE" sz="1600" dirty="0" smtClean="0"/>
              <a:t>Vollsperrung</a:t>
            </a:r>
            <a:endParaRPr lang="de-DE" sz="1600" dirty="0"/>
          </a:p>
          <a:p>
            <a:pPr>
              <a:buFontTx/>
              <a:buChar char="-"/>
            </a:pPr>
            <a:r>
              <a:rPr lang="de-DE" sz="2000" dirty="0"/>
              <a:t>Bauzeit: 6-7 Monate </a:t>
            </a:r>
          </a:p>
          <a:p>
            <a:pPr marL="0" indent="0">
              <a:buNone/>
            </a:pPr>
            <a:r>
              <a:rPr lang="de-DE" sz="2000" dirty="0"/>
              <a:t>- Fa. </a:t>
            </a:r>
            <a:r>
              <a:rPr lang="de-DE" sz="2000" dirty="0" err="1"/>
              <a:t>Reimold</a:t>
            </a:r>
            <a:r>
              <a:rPr lang="de-DE" sz="2000" dirty="0"/>
              <a:t>, </a:t>
            </a:r>
            <a:r>
              <a:rPr lang="de-DE" sz="2000" dirty="0" err="1"/>
              <a:t>Gemmingen</a:t>
            </a:r>
            <a:r>
              <a:rPr lang="de-DE" sz="2000" dirty="0"/>
              <a:t> </a:t>
            </a:r>
          </a:p>
          <a:p>
            <a:pPr marL="0" indent="0">
              <a:buNone/>
            </a:pPr>
            <a:r>
              <a:rPr lang="de-DE" sz="2000" dirty="0"/>
              <a:t>- Baukosten: 750.000 €</a:t>
            </a:r>
          </a:p>
          <a:p>
            <a:pPr lvl="1">
              <a:buFontTx/>
              <a:buChar char="-"/>
            </a:pPr>
            <a:r>
              <a:rPr lang="de-DE" sz="1600" dirty="0"/>
              <a:t>Belagssanierung (RP)</a:t>
            </a:r>
          </a:p>
          <a:p>
            <a:pPr lvl="1">
              <a:buFontTx/>
              <a:buChar char="-"/>
            </a:pPr>
            <a:r>
              <a:rPr lang="de-DE" sz="1600" dirty="0"/>
              <a:t>offene Kanalsanierung (Gemeinde)</a:t>
            </a:r>
          </a:p>
          <a:p>
            <a:pPr lvl="1">
              <a:buFontTx/>
              <a:buChar char="-"/>
            </a:pPr>
            <a:r>
              <a:rPr lang="de-DE" sz="1600" dirty="0"/>
              <a:t>Mitverlegung Breitbandleerrohre (Zweckverband</a:t>
            </a:r>
            <a:r>
              <a:rPr lang="de-DE" sz="1600" dirty="0" smtClean="0"/>
              <a:t>)</a:t>
            </a:r>
          </a:p>
          <a:p>
            <a:pPr lvl="1">
              <a:buFontTx/>
              <a:buChar char="-"/>
            </a:pPr>
            <a:r>
              <a:rPr lang="de-DE" sz="1600" dirty="0" smtClean="0"/>
              <a:t>Dachständer </a:t>
            </a:r>
            <a:r>
              <a:rPr lang="de-DE" sz="1600" smtClean="0"/>
              <a:t>in Gehweg (ENBW)</a:t>
            </a:r>
            <a:endParaRPr lang="de-DE" sz="1600" dirty="0"/>
          </a:p>
          <a:p>
            <a:pPr marL="0" indent="0">
              <a:buNone/>
            </a:pPr>
            <a:endParaRPr lang="de-DE" sz="18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9F222F-6A74-42A2-8F9A-D4FF7738C8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43" t="14061" r="16726" b="29940"/>
          <a:stretch/>
        </p:blipFill>
        <p:spPr>
          <a:xfrm>
            <a:off x="4626232" y="2037511"/>
            <a:ext cx="5702531" cy="384048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93929">
            <a:off x="6028894" y="2505966"/>
            <a:ext cx="3362794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798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Rathaussanierung: Sachstand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67630"/>
            <a:ext cx="9019912" cy="493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191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</a:t>
            </a:r>
            <a:r>
              <a:rPr lang="de-DE" dirty="0" smtClean="0"/>
              <a:t>. </a:t>
            </a:r>
            <a:r>
              <a:rPr lang="de-DE" dirty="0"/>
              <a:t>Sanierung </a:t>
            </a:r>
            <a:r>
              <a:rPr lang="de-DE" dirty="0" err="1" smtClean="0"/>
              <a:t>Brettener</a:t>
            </a:r>
            <a:r>
              <a:rPr lang="de-DE" dirty="0" smtClean="0"/>
              <a:t> Straße (L1134</a:t>
            </a:r>
            <a:r>
              <a:rPr lang="de-DE" dirty="0"/>
              <a:t>)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023" y="1690689"/>
            <a:ext cx="5191540" cy="3619866"/>
          </a:xfrm>
          <a:prstGeom prst="rect">
            <a:avLst/>
          </a:prstGeom>
        </p:spPr>
      </p:pic>
      <p:sp>
        <p:nvSpPr>
          <p:cNvPr id="8" name="Inhaltsplatzhalter 5">
            <a:extLst>
              <a:ext uri="{FF2B5EF4-FFF2-40B4-BE49-F238E27FC236}">
                <a16:creationId xmlns:a16="http://schemas.microsoft.com/office/drawing/2014/main" id="{EFED1948-8B85-4695-9B22-56F68098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9371" y="1690688"/>
            <a:ext cx="4125686" cy="595766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de-DE" sz="2000" b="1" dirty="0"/>
              <a:t>Bauabschnitt</a:t>
            </a:r>
          </a:p>
          <a:p>
            <a:pPr>
              <a:buFontTx/>
              <a:buChar char="-"/>
            </a:pPr>
            <a:r>
              <a:rPr lang="de-DE" sz="2000" dirty="0" err="1" smtClean="0"/>
              <a:t>Brettener</a:t>
            </a:r>
            <a:r>
              <a:rPr lang="de-DE" sz="2000" dirty="0" smtClean="0"/>
              <a:t> Straße </a:t>
            </a:r>
          </a:p>
          <a:p>
            <a:pPr>
              <a:buFontTx/>
              <a:buChar char="-"/>
            </a:pPr>
            <a:r>
              <a:rPr lang="de-DE" sz="2000" dirty="0" smtClean="0"/>
              <a:t>Erneuerung Kanalisation </a:t>
            </a:r>
          </a:p>
          <a:p>
            <a:pPr>
              <a:buFontTx/>
              <a:buChar char="-"/>
            </a:pPr>
            <a:r>
              <a:rPr lang="de-DE" sz="2000" dirty="0" smtClean="0"/>
              <a:t>Umbau Barrierefreie Bushaltestellen </a:t>
            </a:r>
          </a:p>
          <a:p>
            <a:pPr marL="0" indent="0">
              <a:buNone/>
            </a:pPr>
            <a:r>
              <a:rPr lang="de-DE" sz="2000" dirty="0" smtClean="0">
                <a:sym typeface="Wingdings" panose="05000000000000000000" pitchFamily="2" charset="2"/>
              </a:rPr>
              <a:t></a:t>
            </a:r>
            <a:r>
              <a:rPr lang="de-DE" sz="2000" dirty="0" smtClean="0"/>
              <a:t>Baukosten der Gemeinde ohne Baukosten RP: 370.000 €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sz="2000" dirty="0" smtClean="0">
                <a:sym typeface="Wingdings" panose="05000000000000000000" pitchFamily="2" charset="2"/>
              </a:rPr>
              <a:t>Umbau Bushaltestellen förderfähig: Rund 100.000 € Zuschuss erwartet </a:t>
            </a:r>
          </a:p>
          <a:p>
            <a:pPr marL="0" indent="0">
              <a:buNone/>
            </a:pPr>
            <a:endParaRPr lang="de-DE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sz="2000" dirty="0" smtClean="0">
                <a:sym typeface="Wingdings" panose="05000000000000000000" pitchFamily="2" charset="2"/>
              </a:rPr>
              <a:t>Ausschreibung Ende 2025 </a:t>
            </a:r>
          </a:p>
          <a:p>
            <a:pPr marL="0" indent="0">
              <a:buNone/>
            </a:pPr>
            <a:r>
              <a:rPr lang="de-DE" sz="2000" dirty="0" smtClean="0">
                <a:sym typeface="Wingdings" panose="05000000000000000000" pitchFamily="2" charset="2"/>
              </a:rPr>
              <a:t>Ausführung 2026</a:t>
            </a:r>
            <a:endParaRPr lang="de-DE" sz="2000" dirty="0"/>
          </a:p>
          <a:p>
            <a:pPr marL="0" indent="0">
              <a:buNone/>
            </a:pPr>
            <a:endParaRPr lang="de-DE" sz="1800" dirty="0" smtClean="0"/>
          </a:p>
        </p:txBody>
      </p:sp>
    </p:spTree>
    <p:extLst>
      <p:ext uri="{BB962C8B-B14F-4D97-AF65-F5344CB8AC3E}">
        <p14:creationId xmlns:p14="http://schemas.microsoft.com/office/powerpoint/2010/main" val="17075203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742603" cy="1325563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c. Starkregenschutz Diefenbach </a:t>
            </a:r>
            <a:br>
              <a:rPr lang="de-DE" dirty="0" smtClean="0"/>
            </a:br>
            <a:r>
              <a:rPr lang="de-DE" dirty="0" smtClean="0"/>
              <a:t>Feldwegerhöhung und </a:t>
            </a:r>
            <a:r>
              <a:rPr lang="de-DE" dirty="0" err="1" smtClean="0"/>
              <a:t>Verwallung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5341684" y="5744584"/>
            <a:ext cx="5115013" cy="111259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err="1" smtClean="0"/>
              <a:t>Übeflutungstiefen</a:t>
            </a:r>
            <a:r>
              <a:rPr lang="de-DE" dirty="0" smtClean="0"/>
              <a:t> bei außergewöhnlichem Regenereignis 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r="35057"/>
          <a:stretch/>
        </p:blipFill>
        <p:spPr>
          <a:xfrm>
            <a:off x="838200" y="2300114"/>
            <a:ext cx="3915209" cy="326977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803" y="190427"/>
            <a:ext cx="3919546" cy="537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8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 Maßnahme Feldwegerhöhung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1" y="1825625"/>
            <a:ext cx="3229708" cy="4351338"/>
          </a:xfrm>
        </p:spPr>
        <p:txBody>
          <a:bodyPr/>
          <a:lstStyle/>
          <a:p>
            <a:pPr marL="0" indent="0">
              <a:buNone/>
            </a:pPr>
            <a:r>
              <a:rPr lang="de-DE" b="1" dirty="0" smtClean="0"/>
              <a:t>Bereich Alter Sportplatz </a:t>
            </a:r>
          </a:p>
          <a:p>
            <a:pPr marL="0" indent="0">
              <a:buNone/>
            </a:pPr>
            <a:r>
              <a:rPr lang="de-DE" dirty="0" smtClean="0"/>
              <a:t>-relativ wenige Eigentümer betroffen (Meistens Gemeinde) </a:t>
            </a:r>
          </a:p>
          <a:p>
            <a:pPr marL="0" indent="0">
              <a:buNone/>
            </a:pPr>
            <a:r>
              <a:rPr lang="de-DE" dirty="0" smtClean="0"/>
              <a:t>-großer Nutzen, weil Hauptfließweg im Starkregenfall „unterbrochen“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489" y="1286290"/>
            <a:ext cx="3839111" cy="543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8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Starkregenschutz – Feldwegerhöhung und </a:t>
            </a:r>
            <a:r>
              <a:rPr lang="de-DE" dirty="0" err="1" smtClean="0"/>
              <a:t>Verwallung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1" y="1825625"/>
            <a:ext cx="4358950" cy="4351338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Erhöhung des Feldweges um 2 m (Dammwirkung)</a:t>
            </a:r>
            <a:endParaRPr lang="de-DE" dirty="0"/>
          </a:p>
          <a:p>
            <a:r>
              <a:rPr lang="de-DE" dirty="0" err="1" smtClean="0"/>
              <a:t>Verwallung</a:t>
            </a:r>
            <a:r>
              <a:rPr lang="de-DE" dirty="0" smtClean="0"/>
              <a:t> des gemeindeeigenen Grundstücks mit rund 2 m am höchsten Punkt </a:t>
            </a:r>
          </a:p>
          <a:p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Kosten: je Maßnahme ca.  200.000 €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	Nur mit Förderung 	möglich!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334" y="1027906"/>
            <a:ext cx="3626682" cy="358823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334" y="4616142"/>
            <a:ext cx="3626682" cy="206490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39328" y="5046721"/>
            <a:ext cx="5474611" cy="88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4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Starkregenschutz – Feldwegerhöhung und </a:t>
            </a:r>
            <a:r>
              <a:rPr lang="de-DE" dirty="0" err="1" smtClean="0"/>
              <a:t>Verwallung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825625"/>
            <a:ext cx="8790991" cy="46218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smtClean="0"/>
              <a:t>Aktueller Sachstand: </a:t>
            </a:r>
            <a:br>
              <a:rPr lang="de-DE" dirty="0" smtClean="0"/>
            </a:b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Baugenehmigung für beide Maßnahmen </a:t>
            </a:r>
          </a:p>
          <a:p>
            <a:pPr marL="0" indent="0">
              <a:buNone/>
            </a:pPr>
            <a:r>
              <a:rPr lang="de-DE" dirty="0" smtClean="0"/>
              <a:t>Förderantrag über Wasserwirtschaft beim LRA/RP fristgerecht gestellt  </a:t>
            </a:r>
          </a:p>
          <a:p>
            <a:pPr marL="0" indent="0">
              <a:buNone/>
            </a:pPr>
            <a:r>
              <a:rPr lang="de-DE" dirty="0"/>
              <a:t>Zustimmung der Eigentümer für Maßnahme 2 vorhanden</a:t>
            </a:r>
          </a:p>
          <a:p>
            <a:pPr marL="0" indent="0">
              <a:buNone/>
            </a:pPr>
            <a:r>
              <a:rPr lang="de-DE" dirty="0" smtClean="0"/>
              <a:t>Zustimmung der Eigentümer für Maßnahme 2 fehlen teilweise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Umsetzung erfolgt, wenn Fördermittel bewilligt und Zustimmung erteilt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Jeweils eine Maßnahme in 2026 und 2027 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2" y="2696547"/>
            <a:ext cx="526246" cy="46653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2" y="3172407"/>
            <a:ext cx="526246" cy="46653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2" y="3697635"/>
            <a:ext cx="526246" cy="46653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63" y="4168936"/>
            <a:ext cx="433043" cy="49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94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Starkregenschutz Diefenbach 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950" y="2072457"/>
            <a:ext cx="5181600" cy="3474483"/>
          </a:xfrm>
        </p:spPr>
      </p:pic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556774" y="207245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Platz für Ihre Anregungen 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Bitte Hand heben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Sie werden aufgerufen und erhalten das Mikrofon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5488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Tagesordnung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618497" cy="466725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de-DE" dirty="0" smtClean="0"/>
              <a:t>Rathaussanierung: Sachstand und weiteres Vorgehen</a:t>
            </a:r>
            <a:endParaRPr lang="de-DE" dirty="0"/>
          </a:p>
          <a:p>
            <a:pPr lvl="0"/>
            <a:r>
              <a:rPr lang="de-DE" dirty="0" smtClean="0"/>
              <a:t>Neubau Feuerwehrhaus: Standortwahl </a:t>
            </a:r>
            <a:endParaRPr lang="de-DE" dirty="0"/>
          </a:p>
          <a:p>
            <a:pPr lvl="0"/>
            <a:r>
              <a:rPr lang="de-DE" dirty="0" smtClean="0"/>
              <a:t>Modellprojekt: Wir gestalten unsere Gemeinde“</a:t>
            </a:r>
          </a:p>
          <a:p>
            <a:pPr lvl="0"/>
            <a:r>
              <a:rPr lang="de-DE" dirty="0" smtClean="0"/>
              <a:t>Wohnbauentwicklung</a:t>
            </a:r>
            <a:r>
              <a:rPr lang="de-DE" dirty="0"/>
              <a:t>: Überblick über den </a:t>
            </a:r>
            <a:r>
              <a:rPr lang="de-DE" dirty="0" smtClean="0"/>
              <a:t>Planungsstand</a:t>
            </a:r>
          </a:p>
          <a:p>
            <a:pPr lvl="0"/>
            <a:r>
              <a:rPr lang="de-DE" dirty="0" smtClean="0"/>
              <a:t>Weitere Kommunale Baumaßnahmen</a:t>
            </a:r>
          </a:p>
          <a:p>
            <a:pPr lvl="1"/>
            <a:r>
              <a:rPr lang="de-DE" dirty="0" smtClean="0"/>
              <a:t>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endParaRPr lang="de-DE" dirty="0" smtClean="0"/>
          </a:p>
          <a:p>
            <a:pPr lvl="1"/>
            <a:r>
              <a:rPr lang="de-DE" dirty="0" err="1" smtClean="0"/>
              <a:t>Ortsdurchfahrten</a:t>
            </a:r>
            <a:endParaRPr lang="de-DE" dirty="0" smtClean="0"/>
          </a:p>
          <a:p>
            <a:pPr lvl="1"/>
            <a:r>
              <a:rPr lang="de-DE" dirty="0" smtClean="0"/>
              <a:t>Starkregenschutz Diefenbach</a:t>
            </a:r>
            <a:endParaRPr lang="de-DE" dirty="0"/>
          </a:p>
          <a:p>
            <a:pPr lvl="0"/>
            <a:r>
              <a:rPr lang="de-DE" b="1" dirty="0"/>
              <a:t>Informationen zu aktuellen Fördermöglichkeiten im Bereich LSP und ELR und LEADER</a:t>
            </a:r>
          </a:p>
          <a:p>
            <a:r>
              <a:rPr lang="de-DE" dirty="0"/>
              <a:t>Diskussion und Austausch</a:t>
            </a:r>
          </a:p>
        </p:txBody>
      </p:sp>
    </p:spTree>
    <p:extLst>
      <p:ext uri="{BB962C8B-B14F-4D97-AF65-F5344CB8AC3E}">
        <p14:creationId xmlns:p14="http://schemas.microsoft.com/office/powerpoint/2010/main" val="16774365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dirty="0"/>
              <a:t>Fördermöglichkeiten privater Wohnbaumaßnahmen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5181600" cy="4351338"/>
          </a:xfrm>
        </p:spPr>
        <p:txBody>
          <a:bodyPr>
            <a:normAutofit/>
          </a:bodyPr>
          <a:lstStyle/>
          <a:p>
            <a:r>
              <a:rPr lang="de-DE" dirty="0"/>
              <a:t>Landessanierungsprogramm (</a:t>
            </a:r>
            <a:r>
              <a:rPr lang="de-DE" b="1" dirty="0"/>
              <a:t>LSP</a:t>
            </a:r>
            <a:r>
              <a:rPr lang="de-DE" dirty="0"/>
              <a:t>)</a:t>
            </a:r>
          </a:p>
          <a:p>
            <a:r>
              <a:rPr lang="de-DE" dirty="0"/>
              <a:t>Entwicklungsprogramm Ländlicher Raum (</a:t>
            </a:r>
            <a:r>
              <a:rPr lang="de-DE" b="1" dirty="0"/>
              <a:t>ELR</a:t>
            </a:r>
            <a:r>
              <a:rPr lang="de-DE" dirty="0"/>
              <a:t>) </a:t>
            </a:r>
          </a:p>
          <a:p>
            <a:r>
              <a:rPr lang="de-DE" b="1" dirty="0"/>
              <a:t>LEADER</a:t>
            </a:r>
            <a:r>
              <a:rPr lang="de-DE" dirty="0"/>
              <a:t> (Keine Wohnförderung, aber Auswirkung auf ELR!)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937" y="2296800"/>
            <a:ext cx="4832475" cy="317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802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dirty="0"/>
              <a:t>Fördermöglichkeiten privater Wohnbaumaßnahmen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/>
              <a:t>Landessanierungsprogramm</a:t>
            </a:r>
          </a:p>
          <a:p>
            <a:pPr marL="0" indent="0">
              <a:buNone/>
            </a:pPr>
            <a:r>
              <a:rPr lang="de-DE" dirty="0"/>
              <a:t>Sanierungsgebiet „Ortsmitte Sternenfels“</a:t>
            </a:r>
          </a:p>
          <a:p>
            <a:pPr>
              <a:buFontTx/>
              <a:buChar char="-"/>
            </a:pPr>
            <a:r>
              <a:rPr lang="de-DE" dirty="0"/>
              <a:t>Erhaltenswerte Gebäude erhalten</a:t>
            </a:r>
          </a:p>
          <a:p>
            <a:pPr>
              <a:buFontTx/>
              <a:buChar char="-"/>
            </a:pPr>
            <a:r>
              <a:rPr lang="de-DE" dirty="0"/>
              <a:t>Sicherung Nahversorgung/Gastronomie</a:t>
            </a:r>
          </a:p>
          <a:p>
            <a:pPr>
              <a:buFontTx/>
              <a:buChar char="-"/>
            </a:pPr>
            <a:r>
              <a:rPr lang="de-DE" dirty="0"/>
              <a:t>Nachverdichtung </a:t>
            </a:r>
          </a:p>
          <a:p>
            <a:pPr>
              <a:buFontTx/>
              <a:buChar char="-"/>
            </a:pPr>
            <a:r>
              <a:rPr lang="de-DE" dirty="0"/>
              <a:t>Schaffung Wohnraum </a:t>
            </a:r>
          </a:p>
          <a:p>
            <a:pPr>
              <a:buFontTx/>
              <a:buChar char="-"/>
            </a:pPr>
            <a:r>
              <a:rPr lang="de-DE" dirty="0"/>
              <a:t>Kommunale Projekte unterstützen 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050" y="1547446"/>
            <a:ext cx="4619604" cy="462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097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dirty="0"/>
              <a:t>Förderbedingungen LSP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5451" y="1543194"/>
            <a:ext cx="9618497" cy="4351338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Private Baumaßnahmen 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/>
          </p:nvPr>
        </p:nvGraphicFramePr>
        <p:xfrm>
          <a:off x="838200" y="2129804"/>
          <a:ext cx="9245601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867">
                  <a:extLst>
                    <a:ext uri="{9D8B030D-6E8A-4147-A177-3AD203B41FA5}">
                      <a16:colId xmlns:a16="http://schemas.microsoft.com/office/drawing/2014/main" val="1442856071"/>
                    </a:ext>
                  </a:extLst>
                </a:gridCol>
                <a:gridCol w="3081867">
                  <a:extLst>
                    <a:ext uri="{9D8B030D-6E8A-4147-A177-3AD203B41FA5}">
                      <a16:colId xmlns:a16="http://schemas.microsoft.com/office/drawing/2014/main" val="2132543298"/>
                    </a:ext>
                  </a:extLst>
                </a:gridCol>
                <a:gridCol w="3081867">
                  <a:extLst>
                    <a:ext uri="{9D8B030D-6E8A-4147-A177-3AD203B41FA5}">
                      <a16:colId xmlns:a16="http://schemas.microsoft.com/office/drawing/2014/main" val="19437476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Vorhaben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Maßnahme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Max. Fördersumme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245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Abbruch</a:t>
                      </a:r>
                      <a:r>
                        <a:rPr lang="de-DE" baseline="0" dirty="0"/>
                        <a:t> von Gebäuden mit anschließender Neubebauung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Kosten</a:t>
                      </a:r>
                      <a:r>
                        <a:rPr lang="de-DE" baseline="0" dirty="0"/>
                        <a:t> für Abbruch zu 100%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119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Abbruch</a:t>
                      </a:r>
                      <a:r>
                        <a:rPr lang="de-DE" baseline="0" dirty="0"/>
                        <a:t> ohne Neubebauung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Kosten Für Abbruch zu 50 %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381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Modernisierung</a:t>
                      </a:r>
                      <a:r>
                        <a:rPr lang="de-DE" baseline="0" dirty="0"/>
                        <a:t> und Instandsetzung von Gebäuden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30 % der Sanierungskosten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25.000 €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912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Modernisierung</a:t>
                      </a:r>
                      <a:r>
                        <a:rPr lang="de-DE" baseline="0" dirty="0"/>
                        <a:t> und Instandsetzung von Baudenkmälern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40</a:t>
                      </a:r>
                      <a:r>
                        <a:rPr lang="de-DE" baseline="0" dirty="0"/>
                        <a:t> % der Sanierungskosten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30.000 €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979333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838200" y="5202034"/>
            <a:ext cx="939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à"/>
            </a:pPr>
            <a:r>
              <a:rPr lang="de-DE" sz="2800" dirty="0"/>
              <a:t>Laufzeit voraussichtlich bis </a:t>
            </a:r>
            <a:r>
              <a:rPr lang="de-DE" sz="2800" dirty="0" smtClean="0"/>
              <a:t>April 2028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151907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Rathaussanierung: Sachstand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19437"/>
            <a:ext cx="9268326" cy="51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874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Fördermöglichkeiten durch ELR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Besonderes Förderprogramm für Gemeinden im Ländlichen Raum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u="sng" dirty="0"/>
              <a:t>Gefördert werden:</a:t>
            </a:r>
          </a:p>
          <a:p>
            <a:r>
              <a:rPr lang="de-DE" dirty="0"/>
              <a:t>private, </a:t>
            </a:r>
          </a:p>
          <a:p>
            <a:r>
              <a:rPr lang="de-DE" dirty="0"/>
              <a:t>gewerbliche und </a:t>
            </a:r>
          </a:p>
          <a:p>
            <a:r>
              <a:rPr lang="de-DE" dirty="0"/>
              <a:t>kommunale Maßnahmen 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Förderschwerpunkte</a:t>
            </a:r>
          </a:p>
          <a:p>
            <a:r>
              <a:rPr lang="de-DE" dirty="0"/>
              <a:t>Wohnen </a:t>
            </a:r>
          </a:p>
          <a:p>
            <a:r>
              <a:rPr lang="de-DE" dirty="0"/>
              <a:t>Arbeiten </a:t>
            </a:r>
          </a:p>
          <a:p>
            <a:r>
              <a:rPr lang="de-DE" dirty="0"/>
              <a:t>Grundversorgung </a:t>
            </a:r>
          </a:p>
        </p:txBody>
      </p:sp>
    </p:spTree>
    <p:extLst>
      <p:ext uri="{BB962C8B-B14F-4D97-AF65-F5344CB8AC3E}">
        <p14:creationId xmlns:p14="http://schemas.microsoft.com/office/powerpoint/2010/main" val="7986784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Fördermöglichkeiten durch ELR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0126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Überblick über Fördermöglichkeiten im Bereich Wohnen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317536"/>
              </p:ext>
            </p:extLst>
          </p:nvPr>
        </p:nvGraphicFramePr>
        <p:xfrm>
          <a:off x="997368" y="2500778"/>
          <a:ext cx="8127999" cy="238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527">
                  <a:extLst>
                    <a:ext uri="{9D8B030D-6E8A-4147-A177-3AD203B41FA5}">
                      <a16:colId xmlns:a16="http://schemas.microsoft.com/office/drawing/2014/main" val="2954204350"/>
                    </a:ext>
                  </a:extLst>
                </a:gridCol>
                <a:gridCol w="1549139">
                  <a:extLst>
                    <a:ext uri="{9D8B030D-6E8A-4147-A177-3AD203B41FA5}">
                      <a16:colId xmlns:a16="http://schemas.microsoft.com/office/drawing/2014/main" val="35060216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1695175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DE" dirty="0"/>
                        <a:t>Projekt</a:t>
                      </a:r>
                      <a:r>
                        <a:rPr lang="de-DE" baseline="0" dirty="0"/>
                        <a:t>art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Fördersatz</a:t>
                      </a:r>
                      <a:r>
                        <a:rPr lang="de-DE" baseline="0" dirty="0"/>
                        <a:t>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Höchstbetrag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199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Umnutzung Bestandsgebäude zu neuen WE (z.B. eine Scheune)</a:t>
                      </a:r>
                      <a:r>
                        <a:rPr lang="de-DE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60.000 </a:t>
                      </a:r>
                      <a:r>
                        <a:rPr lang="de-DE" dirty="0"/>
                        <a:t>€/WE (max. 2</a:t>
                      </a:r>
                      <a:r>
                        <a:rPr lang="de-DE" baseline="0" dirty="0"/>
                        <a:t> WE)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70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Umbau Bestandsgebäude mit neuen WE durch Erweiterung/Aufstockung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50.000 </a:t>
                      </a:r>
                      <a:r>
                        <a:rPr lang="de-DE" dirty="0"/>
                        <a:t>€/WE (max. </a:t>
                      </a:r>
                      <a:r>
                        <a:rPr lang="de-DE" dirty="0" smtClean="0"/>
                        <a:t>2 </a:t>
                      </a:r>
                      <a:r>
                        <a:rPr lang="de-DE" dirty="0"/>
                        <a:t>WE)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51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Wohnungsmodernisierung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50.000 </a:t>
                      </a:r>
                      <a:r>
                        <a:rPr lang="de-DE" dirty="0"/>
                        <a:t>€/WE (max. 5 WE)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392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Neuordnung mit Baureifmachung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125.000 </a:t>
                      </a:r>
                      <a:r>
                        <a:rPr lang="de-DE" dirty="0"/>
                        <a:t>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02799"/>
                  </a:ext>
                </a:extLst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997367" y="5209505"/>
            <a:ext cx="8127999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Wichtig: Maßnahme darf noch </a:t>
            </a:r>
            <a:r>
              <a:rPr lang="de-DE" dirty="0">
                <a:solidFill>
                  <a:srgbClr val="FF0000"/>
                </a:solidFill>
              </a:rPr>
              <a:t>nicht begonnen </a:t>
            </a:r>
            <a:r>
              <a:rPr lang="de-DE" dirty="0"/>
              <a:t>sein vor Mittelbewilligung!</a:t>
            </a:r>
            <a:br>
              <a:rPr lang="de-DE" dirty="0"/>
            </a:br>
            <a:r>
              <a:rPr lang="de-DE" dirty="0"/>
              <a:t>Voraussichtlich Mai/Juni </a:t>
            </a:r>
            <a:r>
              <a:rPr lang="de-DE" dirty="0" smtClean="0"/>
              <a:t>2026 </a:t>
            </a:r>
            <a:r>
              <a:rPr lang="de-DE" dirty="0" err="1"/>
              <a:t>Nachrückerrunde</a:t>
            </a:r>
            <a:r>
              <a:rPr lang="de-DE" dirty="0"/>
              <a:t>! (sonst </a:t>
            </a:r>
            <a:r>
              <a:rPr lang="de-DE" dirty="0" smtClean="0"/>
              <a:t>30.09.2026) </a:t>
            </a:r>
            <a:endParaRPr lang="de-DE" dirty="0"/>
          </a:p>
          <a:p>
            <a:r>
              <a:rPr lang="de-DE" b="1" dirty="0"/>
              <a:t>Antragstellen lohnt sich!</a:t>
            </a:r>
          </a:p>
        </p:txBody>
      </p:sp>
    </p:spTree>
    <p:extLst>
      <p:ext uri="{BB962C8B-B14F-4D97-AF65-F5344CB8AC3E}">
        <p14:creationId xmlns:p14="http://schemas.microsoft.com/office/powerpoint/2010/main" val="33330615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Fördermöglichkeiten über LEADER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Wer kann Förderantrag stellen? </a:t>
            </a:r>
          </a:p>
          <a:p>
            <a:r>
              <a:rPr lang="de-DE" dirty="0"/>
              <a:t>Privatpersonen</a:t>
            </a:r>
          </a:p>
          <a:p>
            <a:r>
              <a:rPr lang="de-DE" dirty="0"/>
              <a:t>Verein</a:t>
            </a:r>
          </a:p>
          <a:p>
            <a:r>
              <a:rPr lang="de-DE" dirty="0"/>
              <a:t>Kommune</a:t>
            </a:r>
          </a:p>
          <a:p>
            <a:r>
              <a:rPr lang="de-DE" dirty="0"/>
              <a:t>Unternehmen</a:t>
            </a:r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Was wird gefördert?</a:t>
            </a:r>
          </a:p>
          <a:p>
            <a:r>
              <a:rPr lang="de-DE" dirty="0"/>
              <a:t>Projekte aller Art </a:t>
            </a:r>
          </a:p>
          <a:p>
            <a:r>
              <a:rPr lang="de-DE" dirty="0"/>
              <a:t>Mind. 5.000 €</a:t>
            </a:r>
          </a:p>
          <a:p>
            <a:r>
              <a:rPr lang="de-DE" dirty="0"/>
              <a:t>max. 600.000 €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83731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Fördermöglichkeiten über LEADER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8867400" cy="47191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dirty="0"/>
              <a:t>Mind. 1 Ziel erfüllen (je mehr desto besser) </a:t>
            </a:r>
          </a:p>
          <a:p>
            <a:r>
              <a:rPr lang="de-DE" b="1" dirty="0"/>
              <a:t>Tourismus stärken: </a:t>
            </a:r>
            <a:r>
              <a:rPr lang="de-DE" dirty="0"/>
              <a:t>Verbesserung der Infrastruktur, Angebote und Qualität für Tages- und Übernachtungsgäste</a:t>
            </a:r>
          </a:p>
          <a:p>
            <a:r>
              <a:rPr lang="de-DE" b="1" dirty="0"/>
              <a:t>Landschaft pflegen</a:t>
            </a:r>
            <a:r>
              <a:rPr lang="de-DE" dirty="0"/>
              <a:t>: Erhalt und Nutzung der Kulturlandschaft insbesondere Streuobstwiesen, historische Weinberge und Hohlwege</a:t>
            </a:r>
          </a:p>
          <a:p>
            <a:r>
              <a:rPr lang="de-DE" b="1" dirty="0"/>
              <a:t>Kulinarik vermarkten: </a:t>
            </a:r>
            <a:r>
              <a:rPr lang="de-DE" dirty="0"/>
              <a:t>Stärkung der Vermarktung regionaler Produkte und Aufbau neuer Wertschöpfungsketten</a:t>
            </a:r>
          </a:p>
          <a:p>
            <a:r>
              <a:rPr lang="de-DE" b="1" dirty="0"/>
              <a:t>Zukunftsfähige Orte gestalten</a:t>
            </a:r>
            <a:r>
              <a:rPr lang="de-DE" dirty="0"/>
              <a:t>: Unterstützung der Willkommenskultur und Generationenfreundlichkeit</a:t>
            </a:r>
          </a:p>
          <a:p>
            <a:r>
              <a:rPr lang="de-DE" b="1" dirty="0"/>
              <a:t>Kulturelle Angebote unterstützen</a:t>
            </a:r>
            <a:r>
              <a:rPr lang="de-DE" dirty="0"/>
              <a:t>: Schaffung von kulturellen Angeboten, Etablierung eines Kulturnetzwerkes</a:t>
            </a:r>
          </a:p>
          <a:p>
            <a:r>
              <a:rPr lang="de-DE" b="1" dirty="0"/>
              <a:t>Lebenswerte Kommunen schaffen</a:t>
            </a:r>
            <a:r>
              <a:rPr lang="de-DE" dirty="0"/>
              <a:t>: Konzepte zur Nutzung von Leerständen und Baulücken, bedarfsgerechte Nahversorgung und nachhaltige Energieversorgung</a:t>
            </a:r>
          </a:p>
          <a:p>
            <a:r>
              <a:rPr lang="de-DE" b="1" dirty="0"/>
              <a:t>Ehrenamt anerkennen</a:t>
            </a:r>
            <a:r>
              <a:rPr lang="de-DE" dirty="0"/>
              <a:t>: Unterstützerstrukturen für das Ehrenamt etablieren</a:t>
            </a:r>
          </a:p>
          <a:p>
            <a:r>
              <a:rPr lang="de-DE" b="1" dirty="0"/>
              <a:t>Kleine und mittlere Unternehmen stärken</a:t>
            </a:r>
            <a:r>
              <a:rPr lang="de-DE" dirty="0"/>
              <a:t>: Förderung von </a:t>
            </a:r>
            <a:r>
              <a:rPr lang="de-DE" dirty="0" err="1"/>
              <a:t>Existensgründungen</a:t>
            </a:r>
            <a:r>
              <a:rPr lang="de-DE" dirty="0"/>
              <a:t>- und </a:t>
            </a:r>
            <a:r>
              <a:rPr lang="de-DE" dirty="0" err="1"/>
              <a:t>festigungen</a:t>
            </a:r>
            <a:r>
              <a:rPr lang="de-DE" dirty="0"/>
              <a:t>, insbesondere für Frauen</a:t>
            </a:r>
          </a:p>
          <a:p>
            <a:r>
              <a:rPr lang="de-DE" b="1" dirty="0"/>
              <a:t>Junge und kluge Köpfe fördern</a:t>
            </a:r>
            <a:r>
              <a:rPr lang="de-DE" dirty="0"/>
              <a:t>: Partnerschaften von Jugendlichen und regionalen Unternehmen und gute Freizeitmöglichkeiten schaffen</a:t>
            </a:r>
          </a:p>
        </p:txBody>
      </p:sp>
    </p:spTree>
    <p:extLst>
      <p:ext uri="{BB962C8B-B14F-4D97-AF65-F5344CB8AC3E}">
        <p14:creationId xmlns:p14="http://schemas.microsoft.com/office/powerpoint/2010/main" val="26106981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Fördermöglichkeiten über LEADER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8867400" cy="4719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Beispiele aus Sternenfels </a:t>
            </a:r>
          </a:p>
          <a:p>
            <a:pPr marL="0" indent="0">
              <a:buNone/>
            </a:pPr>
            <a:r>
              <a:rPr lang="de-DE" dirty="0" smtClean="0"/>
              <a:t>Erweiterung </a:t>
            </a:r>
            <a:r>
              <a:rPr lang="de-DE" dirty="0" err="1" smtClean="0"/>
              <a:t>Schloßbergkiosk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 smtClean="0"/>
              <a:t>mit Plattform und Lagerfläche </a:t>
            </a:r>
          </a:p>
          <a:p>
            <a:pPr marL="0" indent="0">
              <a:buNone/>
            </a:pPr>
            <a:r>
              <a:rPr lang="de-DE" dirty="0" smtClean="0"/>
              <a:t>Kosten: ca. 120.000 €</a:t>
            </a:r>
          </a:p>
          <a:p>
            <a:pPr marL="0" indent="0">
              <a:buNone/>
            </a:pPr>
            <a:r>
              <a:rPr lang="de-DE" dirty="0" smtClean="0"/>
              <a:t>Zuschuss: 40%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smtClean="0"/>
              <a:t>In Planung: </a:t>
            </a:r>
          </a:p>
          <a:p>
            <a:pPr marL="0" indent="0">
              <a:buNone/>
            </a:pPr>
            <a:r>
              <a:rPr lang="de-DE" dirty="0" smtClean="0"/>
              <a:t>Backhaus mit Elektrobackofen </a:t>
            </a:r>
          </a:p>
          <a:p>
            <a:pPr marL="0" indent="0">
              <a:buNone/>
            </a:pPr>
            <a:r>
              <a:rPr lang="de-DE" dirty="0"/>
              <a:t>d</a:t>
            </a:r>
            <a:r>
              <a:rPr lang="de-DE" dirty="0" smtClean="0"/>
              <a:t>urch DIE Kelter e.V. </a:t>
            </a:r>
          </a:p>
          <a:p>
            <a:pPr marL="0" indent="0">
              <a:buNone/>
            </a:pPr>
            <a:r>
              <a:rPr lang="de-DE" dirty="0" smtClean="0"/>
              <a:t>Kosten: ca. 150.000 €</a:t>
            </a:r>
          </a:p>
          <a:p>
            <a:pPr marL="0" indent="0">
              <a:buNone/>
            </a:pPr>
            <a:r>
              <a:rPr lang="de-DE" dirty="0" smtClean="0"/>
              <a:t>Zuschuss: 70%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" t="20226" r="22643" b="11909"/>
          <a:stretch/>
        </p:blipFill>
        <p:spPr>
          <a:xfrm>
            <a:off x="5570376" y="1611020"/>
            <a:ext cx="3389440" cy="244298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459" y="4153167"/>
            <a:ext cx="2491273" cy="229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115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LEADER-Regionalbudget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8867400" cy="4719175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Projektkosten bis 20.000 €</a:t>
            </a:r>
          </a:p>
          <a:p>
            <a:r>
              <a:rPr lang="de-DE" dirty="0"/>
              <a:t>Fördersatz 80%</a:t>
            </a:r>
          </a:p>
          <a:p>
            <a:r>
              <a:rPr lang="de-DE" dirty="0"/>
              <a:t>Beispielsweise: </a:t>
            </a:r>
          </a:p>
          <a:p>
            <a:pPr lvl="1"/>
            <a:r>
              <a:rPr lang="de-DE" dirty="0"/>
              <a:t>Ausschankequipment über gemeinsamen Antrag WG Sternenfels, SV Sternenfels und Freibadverein </a:t>
            </a:r>
          </a:p>
          <a:p>
            <a:pPr lvl="1"/>
            <a:r>
              <a:rPr lang="de-DE" dirty="0"/>
              <a:t>10 neue Bänke für Sternenfels und Diefenbach (Gemeinde/Aktivbürger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Verkaufsautomat Fleischdesigner in Sternenfels 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Es beraten: </a:t>
            </a:r>
          </a:p>
          <a:p>
            <a:pPr marL="0" indent="0">
              <a:buNone/>
            </a:pPr>
            <a:r>
              <a:rPr lang="de-DE" dirty="0"/>
              <a:t>Andrea Garhöfer und Antonia Walch </a:t>
            </a:r>
          </a:p>
          <a:p>
            <a:pPr marL="0" indent="0">
              <a:buNone/>
            </a:pPr>
            <a:r>
              <a:rPr lang="de-DE" dirty="0"/>
              <a:t>Mitglieder im LEADER-Auswahlgremium </a:t>
            </a:r>
          </a:p>
        </p:txBody>
      </p:sp>
    </p:spTree>
    <p:extLst>
      <p:ext uri="{BB962C8B-B14F-4D97-AF65-F5344CB8AC3E}">
        <p14:creationId xmlns:p14="http://schemas.microsoft.com/office/powerpoint/2010/main" val="15224427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Fördermöglichkeiten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950" y="2072457"/>
            <a:ext cx="5181600" cy="3474483"/>
          </a:xfrm>
        </p:spPr>
      </p:pic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556774" y="207245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Platz für Ihre Anregungen 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Bitte „Hand heben“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Sie werden aufgerufen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86047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Tagesordnung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618497" cy="466725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de-DE" dirty="0" smtClean="0"/>
              <a:t>Rathaussanierung: Sachstand und weiteres Vorgehen</a:t>
            </a:r>
            <a:endParaRPr lang="de-DE" dirty="0"/>
          </a:p>
          <a:p>
            <a:pPr lvl="0"/>
            <a:r>
              <a:rPr lang="de-DE" dirty="0" smtClean="0"/>
              <a:t>Neubau Feuerwehrhaus: Standortwahl </a:t>
            </a:r>
            <a:endParaRPr lang="de-DE" dirty="0"/>
          </a:p>
          <a:p>
            <a:pPr lvl="0"/>
            <a:r>
              <a:rPr lang="de-DE" dirty="0" smtClean="0"/>
              <a:t>Modellprojekt: Wir gestalten unsere Gemeinde“</a:t>
            </a:r>
          </a:p>
          <a:p>
            <a:pPr lvl="0"/>
            <a:r>
              <a:rPr lang="de-DE" dirty="0" smtClean="0"/>
              <a:t>Wohnbauentwicklung</a:t>
            </a:r>
            <a:r>
              <a:rPr lang="de-DE" dirty="0"/>
              <a:t>: Überblick über den </a:t>
            </a:r>
            <a:r>
              <a:rPr lang="de-DE" dirty="0" smtClean="0"/>
              <a:t>Planungsstand</a:t>
            </a:r>
          </a:p>
          <a:p>
            <a:pPr lvl="0"/>
            <a:r>
              <a:rPr lang="de-DE" dirty="0" smtClean="0"/>
              <a:t>Weitere Kommunale Baumaßnahmen</a:t>
            </a:r>
          </a:p>
          <a:p>
            <a:pPr lvl="1"/>
            <a:r>
              <a:rPr lang="de-DE" dirty="0" smtClean="0"/>
              <a:t>Sanierung </a:t>
            </a:r>
            <a:r>
              <a:rPr lang="de-DE" dirty="0" err="1" smtClean="0"/>
              <a:t>Derdinger</a:t>
            </a:r>
            <a:r>
              <a:rPr lang="de-DE" dirty="0" smtClean="0"/>
              <a:t> Weg/</a:t>
            </a:r>
            <a:r>
              <a:rPr lang="de-DE" dirty="0" err="1" smtClean="0"/>
              <a:t>Kilgenweg</a:t>
            </a:r>
            <a:endParaRPr lang="de-DE" dirty="0" smtClean="0"/>
          </a:p>
          <a:p>
            <a:pPr lvl="1"/>
            <a:r>
              <a:rPr lang="de-DE" dirty="0" err="1" smtClean="0"/>
              <a:t>Ortsdurchfahrten</a:t>
            </a:r>
            <a:endParaRPr lang="de-DE" dirty="0" smtClean="0"/>
          </a:p>
          <a:p>
            <a:pPr lvl="1"/>
            <a:r>
              <a:rPr lang="de-DE" dirty="0" smtClean="0"/>
              <a:t>Starkregenschutz Diefenbach</a:t>
            </a:r>
            <a:endParaRPr lang="de-DE" dirty="0"/>
          </a:p>
          <a:p>
            <a:pPr lvl="0"/>
            <a:r>
              <a:rPr lang="de-DE" dirty="0"/>
              <a:t>Informationen zu aktuellen Fördermöglichkeiten im Bereich LSP und ELR und LEADER</a:t>
            </a:r>
          </a:p>
          <a:p>
            <a:r>
              <a:rPr lang="de-DE" b="1" dirty="0"/>
              <a:t>Diskussion und Austausch</a:t>
            </a:r>
          </a:p>
        </p:txBody>
      </p:sp>
    </p:spTree>
    <p:extLst>
      <p:ext uri="{BB962C8B-B14F-4D97-AF65-F5344CB8AC3E}">
        <p14:creationId xmlns:p14="http://schemas.microsoft.com/office/powerpoint/2010/main" val="39001706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Austausch und Diskussion 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556774" y="207245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Platz für Ihre Themen!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Bitte „Hand heben“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Sie werden aufgerufen 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" t="31959" r="117" b="10918"/>
          <a:stretch/>
        </p:blipFill>
        <p:spPr>
          <a:xfrm>
            <a:off x="4336632" y="2446420"/>
            <a:ext cx="5775159" cy="29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31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Konzept 1: Historisches Rathaus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138" y="1825624"/>
            <a:ext cx="10023560" cy="4543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Kernsanierung des Gebäudes</a:t>
            </a:r>
          </a:p>
          <a:p>
            <a:pPr lvl="1"/>
            <a:r>
              <a:rPr lang="de-DE" dirty="0" smtClean="0"/>
              <a:t>Energetische Sanierung	</a:t>
            </a:r>
          </a:p>
          <a:p>
            <a:pPr lvl="1"/>
            <a:r>
              <a:rPr lang="de-DE" dirty="0" smtClean="0"/>
              <a:t>Technische </a:t>
            </a:r>
            <a:r>
              <a:rPr lang="de-DE" dirty="0"/>
              <a:t>Sanierung (Gebäudetechnik auf heutigen/zulässigen Stand </a:t>
            </a:r>
            <a:r>
              <a:rPr lang="de-DE" dirty="0" smtClean="0"/>
              <a:t>bringen)</a:t>
            </a:r>
          </a:p>
          <a:p>
            <a:pPr lvl="1"/>
            <a:r>
              <a:rPr lang="de-DE" dirty="0" smtClean="0"/>
              <a:t>Baukonstruktive </a:t>
            </a:r>
            <a:r>
              <a:rPr lang="de-DE" dirty="0"/>
              <a:t>Sanierung (u.a. Treppenhausverglasung, Brandschutz usw.)</a:t>
            </a:r>
          </a:p>
          <a:p>
            <a:pPr marL="0" indent="0">
              <a:buNone/>
            </a:pPr>
            <a:r>
              <a:rPr lang="de-DE" dirty="0"/>
              <a:t>Organisatorische Sanierung</a:t>
            </a:r>
          </a:p>
          <a:p>
            <a:pPr lvl="1"/>
            <a:r>
              <a:rPr lang="de-DE" dirty="0" smtClean="0"/>
              <a:t>Grundrissänderungen </a:t>
            </a:r>
            <a:r>
              <a:rPr lang="de-DE" dirty="0"/>
              <a:t>für </a:t>
            </a:r>
            <a:r>
              <a:rPr lang="de-DE" dirty="0" smtClean="0"/>
              <a:t>Verwaltung</a:t>
            </a:r>
          </a:p>
          <a:p>
            <a:pPr lvl="1"/>
            <a:r>
              <a:rPr lang="de-DE" dirty="0" smtClean="0"/>
              <a:t>Außenaufzug </a:t>
            </a:r>
            <a:r>
              <a:rPr lang="de-DE" dirty="0"/>
              <a:t>für </a:t>
            </a:r>
            <a:r>
              <a:rPr lang="de-DE" dirty="0" smtClean="0"/>
              <a:t>Barrierefreiheit</a:t>
            </a:r>
          </a:p>
        </p:txBody>
      </p:sp>
    </p:spTree>
    <p:extLst>
      <p:ext uri="{BB962C8B-B14F-4D97-AF65-F5344CB8AC3E}">
        <p14:creationId xmlns:p14="http://schemas.microsoft.com/office/powerpoint/2010/main" val="729062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Konzept 1: Historisches Rathaus 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4292" y="1754284"/>
            <a:ext cx="4236805" cy="226483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29" y="3955524"/>
            <a:ext cx="3618822" cy="265300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493" y="4082717"/>
            <a:ext cx="2738405" cy="226626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898" y="3878179"/>
            <a:ext cx="3789583" cy="267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49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455" y="3804796"/>
            <a:ext cx="3388242" cy="250710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Konzept </a:t>
            </a:r>
            <a:r>
              <a:rPr lang="de-DE" dirty="0" smtClean="0"/>
              <a:t>2: Umzug ins KOMM-IN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„</a:t>
            </a:r>
            <a:r>
              <a:rPr lang="de-DE" dirty="0" err="1"/>
              <a:t>Kopfbau</a:t>
            </a:r>
            <a:r>
              <a:rPr lang="de-DE" dirty="0"/>
              <a:t>“</a:t>
            </a:r>
          </a:p>
          <a:p>
            <a:pPr lvl="1"/>
            <a:r>
              <a:rPr lang="de-DE" dirty="0" smtClean="0"/>
              <a:t> </a:t>
            </a:r>
            <a:r>
              <a:rPr lang="de-DE" dirty="0"/>
              <a:t>Entkernung</a:t>
            </a:r>
          </a:p>
          <a:p>
            <a:pPr lvl="1"/>
            <a:r>
              <a:rPr lang="de-DE" dirty="0" smtClean="0"/>
              <a:t>Raumeinteilung </a:t>
            </a:r>
            <a:r>
              <a:rPr lang="de-DE" dirty="0"/>
              <a:t>für Verwaltung</a:t>
            </a:r>
          </a:p>
          <a:p>
            <a:pPr lvl="1"/>
            <a:r>
              <a:rPr lang="de-DE" dirty="0" smtClean="0"/>
              <a:t>alle </a:t>
            </a:r>
            <a:r>
              <a:rPr lang="de-DE" dirty="0"/>
              <a:t>Oberflächen komplett erneuern</a:t>
            </a:r>
          </a:p>
          <a:p>
            <a:pPr lvl="1"/>
            <a:r>
              <a:rPr lang="de-DE" dirty="0" smtClean="0"/>
              <a:t>Dachsanierung</a:t>
            </a:r>
            <a:r>
              <a:rPr lang="de-DE" dirty="0"/>
              <a:t>, Fensteraustausch und </a:t>
            </a:r>
            <a:r>
              <a:rPr lang="de-DE" dirty="0" smtClean="0"/>
              <a:t>Dämmung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Rettungstreppe der Verwaltung in den Garten</a:t>
            </a:r>
          </a:p>
          <a:p>
            <a:pPr lvl="1"/>
            <a:r>
              <a:rPr lang="de-DE" dirty="0" smtClean="0"/>
              <a:t>Stahlrettungstreppe</a:t>
            </a:r>
            <a:endParaRPr lang="de-DE" dirty="0"/>
          </a:p>
          <a:p>
            <a:pPr lvl="1"/>
            <a:r>
              <a:rPr lang="de-DE" dirty="0" smtClean="0"/>
              <a:t>Anschluss </a:t>
            </a:r>
            <a:r>
              <a:rPr lang="de-DE" dirty="0"/>
              <a:t>an </a:t>
            </a:r>
            <a:r>
              <a:rPr lang="de-DE" dirty="0" smtClean="0"/>
              <a:t>Pflasterflächen</a:t>
            </a:r>
          </a:p>
          <a:p>
            <a:pPr marL="0" indent="0">
              <a:buNone/>
            </a:pPr>
            <a:r>
              <a:rPr lang="de-DE" dirty="0" smtClean="0"/>
              <a:t>Verlagerung </a:t>
            </a:r>
            <a:r>
              <a:rPr lang="de-DE" dirty="0"/>
              <a:t>Cafeteria in „Raucherraum“ EG</a:t>
            </a:r>
          </a:p>
          <a:p>
            <a:pPr lvl="1"/>
            <a:r>
              <a:rPr lang="de-DE" dirty="0" smtClean="0"/>
              <a:t>nur </a:t>
            </a:r>
            <a:r>
              <a:rPr lang="de-DE" dirty="0"/>
              <a:t>Innenraumsanierung</a:t>
            </a:r>
          </a:p>
          <a:p>
            <a:pPr lvl="1"/>
            <a:r>
              <a:rPr lang="de-DE" dirty="0" smtClean="0"/>
              <a:t> </a:t>
            </a:r>
            <a:r>
              <a:rPr lang="de-DE" dirty="0"/>
              <a:t>alle Oberflächen komplett </a:t>
            </a:r>
            <a:r>
              <a:rPr lang="de-DE" dirty="0" smtClean="0"/>
              <a:t>erneuern 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97" y="1214827"/>
            <a:ext cx="2987204" cy="217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55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3535</Words>
  <Application>Microsoft Office PowerPoint</Application>
  <PresentationFormat>Breitbild</PresentationFormat>
  <Paragraphs>656</Paragraphs>
  <Slides>68</Slides>
  <Notes>29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68</vt:i4>
      </vt:variant>
    </vt:vector>
  </HeadingPairs>
  <TitlesOfParts>
    <vt:vector size="73" baseType="lpstr">
      <vt:lpstr>Arial</vt:lpstr>
      <vt:lpstr>Calibri</vt:lpstr>
      <vt:lpstr>Calibri Light</vt:lpstr>
      <vt:lpstr>Wingdings</vt:lpstr>
      <vt:lpstr>Office</vt:lpstr>
      <vt:lpstr>Bürgerversammlung  der Gemeinde Sternenfels </vt:lpstr>
      <vt:lpstr>Tagesordnung </vt:lpstr>
      <vt:lpstr>Rathaussanierung: Sachstand </vt:lpstr>
      <vt:lpstr>Rathaussanierung: Sachstand </vt:lpstr>
      <vt:lpstr>Rathaussanierung: Sachstand </vt:lpstr>
      <vt:lpstr>Rathaussanierung: Sachstand </vt:lpstr>
      <vt:lpstr>Konzept 1: Historisches Rathaus </vt:lpstr>
      <vt:lpstr>Konzept 1: Historisches Rathaus </vt:lpstr>
      <vt:lpstr>Konzept 2: Umzug ins KOMM-IN </vt:lpstr>
      <vt:lpstr>Konzept 2: Umzug ins KOMM-IN </vt:lpstr>
      <vt:lpstr>Konzept 2: Umzug ins KOMM-IN </vt:lpstr>
      <vt:lpstr>Konzept 2: Umzug ins KOMM-IN </vt:lpstr>
      <vt:lpstr>Rathaussanierung: Sachstand </vt:lpstr>
      <vt:lpstr>Ideen, Vorschläge, Visionen </vt:lpstr>
      <vt:lpstr>Tagesordnung </vt:lpstr>
      <vt:lpstr>Sachstand neues Feuerwehrhaus </vt:lpstr>
      <vt:lpstr>Sachstand neues Feuerwehrhaus </vt:lpstr>
      <vt:lpstr>Sachstand neues Feuerwehrhaus </vt:lpstr>
      <vt:lpstr>Sachstand neues Feuerwehrhaus </vt:lpstr>
      <vt:lpstr>Sachstand neues Feuerwehrhaus </vt:lpstr>
      <vt:lpstr>Standortabwägung </vt:lpstr>
      <vt:lpstr>Standortabwägung </vt:lpstr>
      <vt:lpstr>Standortabwägung </vt:lpstr>
      <vt:lpstr>Standortabwägung </vt:lpstr>
      <vt:lpstr>Standortabwägung </vt:lpstr>
      <vt:lpstr>Standortabwägung </vt:lpstr>
      <vt:lpstr>Konzept Häckselplatz </vt:lpstr>
      <vt:lpstr>Feuerwehrhaus: Weiteres Vorgehen</vt:lpstr>
      <vt:lpstr>Ideen, Vorschläge, Visionen </vt:lpstr>
      <vt:lpstr>Tagesordnung </vt:lpstr>
      <vt:lpstr>Modellprojekt: Wir gestalten unsere Gemeinde </vt:lpstr>
      <vt:lpstr>Modellprojekt: Wir gestalten unsere Gemeinde </vt:lpstr>
      <vt:lpstr>Modellprojekt: Wir gestalten unsere Gemeinde </vt:lpstr>
      <vt:lpstr>Modellprojekt: Wir gestalten unsere Gemeinde </vt:lpstr>
      <vt:lpstr>Modellprojekt: Wir gestalten unsere Gemeinde </vt:lpstr>
      <vt:lpstr>Modellprojekt: Wir gestalten unsere Gemeinde </vt:lpstr>
      <vt:lpstr>Ideen, Vorschläge, Visionen </vt:lpstr>
      <vt:lpstr>Tagesordnung </vt:lpstr>
      <vt:lpstr>Rote Äcker  </vt:lpstr>
      <vt:lpstr>Am Falltor </vt:lpstr>
      <vt:lpstr>Nähere Hofstatt </vt:lpstr>
      <vt:lpstr>Aktuelle Baulandentwicklung in Sternenfels</vt:lpstr>
      <vt:lpstr>Tagesordnung </vt:lpstr>
      <vt:lpstr>a. Sanierung Derdinger Weg/Kilgenweg </vt:lpstr>
      <vt:lpstr>a. Sanierung Derdinger Weg/Kilgenweg </vt:lpstr>
      <vt:lpstr>a. Sanierung Derdinger Weg/Kilgenweg </vt:lpstr>
      <vt:lpstr>a. Sanierung Derdinger Weg/Kilgenweg </vt:lpstr>
      <vt:lpstr>b. Sanierung Brettener Straße (L1134)</vt:lpstr>
      <vt:lpstr> Sanierung Heilbronner Straße (L1134)</vt:lpstr>
      <vt:lpstr>b. Sanierung Brettener Straße (L1134)</vt:lpstr>
      <vt:lpstr>c. Starkregenschutz Diefenbach  Feldwegerhöhung und Verwallung </vt:lpstr>
      <vt:lpstr>1. Maßnahme Feldwegerhöhung </vt:lpstr>
      <vt:lpstr>Starkregenschutz – Feldwegerhöhung und Verwallung </vt:lpstr>
      <vt:lpstr>Starkregenschutz – Feldwegerhöhung und Verwallung </vt:lpstr>
      <vt:lpstr>Starkregenschutz Diefenbach </vt:lpstr>
      <vt:lpstr>Tagesordnung </vt:lpstr>
      <vt:lpstr>Fördermöglichkeiten privater Wohnbaumaßnahmen </vt:lpstr>
      <vt:lpstr>Fördermöglichkeiten privater Wohnbaumaßnahmen </vt:lpstr>
      <vt:lpstr>Förderbedingungen LSP </vt:lpstr>
      <vt:lpstr>Fördermöglichkeiten durch ELR </vt:lpstr>
      <vt:lpstr>Fördermöglichkeiten durch ELR </vt:lpstr>
      <vt:lpstr>Fördermöglichkeiten über LEADER</vt:lpstr>
      <vt:lpstr>Fördermöglichkeiten über LEADER</vt:lpstr>
      <vt:lpstr>Fördermöglichkeiten über LEADER</vt:lpstr>
      <vt:lpstr>LEADER-Regionalbudget</vt:lpstr>
      <vt:lpstr>Fördermöglichkeiten</vt:lpstr>
      <vt:lpstr>Tagesordnung </vt:lpstr>
      <vt:lpstr>Austausch und Diskussion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Walch, Antonia</dc:creator>
  <cp:lastModifiedBy>Mehl, Celine</cp:lastModifiedBy>
  <cp:revision>175</cp:revision>
  <cp:lastPrinted>2025-10-08T14:56:08Z</cp:lastPrinted>
  <dcterms:created xsi:type="dcterms:W3CDTF">2021-03-10T14:21:54Z</dcterms:created>
  <dcterms:modified xsi:type="dcterms:W3CDTF">2025-10-13T14:17:42Z</dcterms:modified>
</cp:coreProperties>
</file>